
<file path=[Content_Types].xml><?xml version="1.0" encoding="utf-8"?>
<Types xmlns="http://schemas.openxmlformats.org/package/2006/content-types">
  <Default Extension="png" ContentType="image/png"/>
  <Default Extension="tiff" ContentType="image/tif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  <p:sldMasterId id="2147483674" r:id="rId4"/>
    <p:sldMasterId id="2147483686" r:id="rId5"/>
    <p:sldMasterId id="2147483698" r:id="rId6"/>
    <p:sldMasterId id="2147483710" r:id="rId7"/>
    <p:sldMasterId id="2147483722" r:id="rId8"/>
    <p:sldMasterId id="2147483734" r:id="rId9"/>
    <p:sldMasterId id="2147483746" r:id="rId10"/>
    <p:sldMasterId id="2147483758" r:id="rId11"/>
    <p:sldMasterId id="2147483770" r:id="rId12"/>
    <p:sldMasterId id="2147483782" r:id="rId13"/>
  </p:sldMasterIdLst>
  <p:notesMasterIdLst>
    <p:notesMasterId r:id="rId15"/>
  </p:notesMasterIdLst>
  <p:handoutMasterIdLst>
    <p:handoutMasterId r:id="rId86"/>
  </p:handoutMasterIdLst>
  <p:sldIdLst>
    <p:sldId id="266" r:id="rId14"/>
    <p:sldId id="895" r:id="rId16"/>
    <p:sldId id="422" r:id="rId17"/>
    <p:sldId id="423" r:id="rId18"/>
    <p:sldId id="898" r:id="rId19"/>
    <p:sldId id="901" r:id="rId20"/>
    <p:sldId id="355" r:id="rId21"/>
    <p:sldId id="457" r:id="rId22"/>
    <p:sldId id="353" r:id="rId23"/>
    <p:sldId id="890" r:id="rId24"/>
    <p:sldId id="356" r:id="rId25"/>
    <p:sldId id="357" r:id="rId26"/>
    <p:sldId id="358" r:id="rId27"/>
    <p:sldId id="359" r:id="rId28"/>
    <p:sldId id="360" r:id="rId29"/>
    <p:sldId id="362" r:id="rId30"/>
    <p:sldId id="361" r:id="rId31"/>
    <p:sldId id="363" r:id="rId32"/>
    <p:sldId id="288" r:id="rId33"/>
    <p:sldId id="364" r:id="rId34"/>
    <p:sldId id="365" r:id="rId35"/>
    <p:sldId id="366" r:id="rId36"/>
    <p:sldId id="421" r:id="rId37"/>
    <p:sldId id="295" r:id="rId38"/>
    <p:sldId id="425" r:id="rId39"/>
    <p:sldId id="492" r:id="rId40"/>
    <p:sldId id="493" r:id="rId41"/>
    <p:sldId id="510" r:id="rId42"/>
    <p:sldId id="563" r:id="rId43"/>
    <p:sldId id="894" r:id="rId44"/>
    <p:sldId id="902" r:id="rId45"/>
    <p:sldId id="903" r:id="rId46"/>
    <p:sldId id="549" r:id="rId47"/>
    <p:sldId id="550" r:id="rId48"/>
    <p:sldId id="551" r:id="rId49"/>
    <p:sldId id="552" r:id="rId50"/>
    <p:sldId id="891" r:id="rId51"/>
    <p:sldId id="554" r:id="rId52"/>
    <p:sldId id="555" r:id="rId53"/>
    <p:sldId id="556" r:id="rId54"/>
    <p:sldId id="557" r:id="rId55"/>
    <p:sldId id="558" r:id="rId56"/>
    <p:sldId id="559" r:id="rId57"/>
    <p:sldId id="899" r:id="rId58"/>
    <p:sldId id="560" r:id="rId59"/>
    <p:sldId id="564" r:id="rId60"/>
    <p:sldId id="565" r:id="rId61"/>
    <p:sldId id="566" r:id="rId62"/>
    <p:sldId id="567" r:id="rId63"/>
    <p:sldId id="568" r:id="rId64"/>
    <p:sldId id="569" r:id="rId65"/>
    <p:sldId id="896" r:id="rId66"/>
    <p:sldId id="570" r:id="rId67"/>
    <p:sldId id="897" r:id="rId68"/>
    <p:sldId id="571" r:id="rId69"/>
    <p:sldId id="572" r:id="rId70"/>
    <p:sldId id="573" r:id="rId71"/>
    <p:sldId id="574" r:id="rId72"/>
    <p:sldId id="575" r:id="rId73"/>
    <p:sldId id="576" r:id="rId74"/>
    <p:sldId id="577" r:id="rId75"/>
    <p:sldId id="900" r:id="rId76"/>
    <p:sldId id="892" r:id="rId77"/>
    <p:sldId id="580" r:id="rId78"/>
    <p:sldId id="581" r:id="rId79"/>
    <p:sldId id="583" r:id="rId80"/>
    <p:sldId id="584" r:id="rId81"/>
    <p:sldId id="585" r:id="rId82"/>
    <p:sldId id="586" r:id="rId83"/>
    <p:sldId id="587" r:id="rId84"/>
    <p:sldId id="893" r:id="rId85"/>
  </p:sldIdLst>
  <p:sldSz cx="9144000" cy="6858000" type="screen4x3"/>
  <p:notesSz cx="6797675" cy="9929495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72" userDrawn="1">
          <p15:clr>
            <a:srgbClr val="A4A3A4"/>
          </p15:clr>
        </p15:guide>
        <p15:guide id="2" pos="29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9900"/>
    <a:srgbClr val="2F12DE"/>
    <a:srgbClr val="FF0000"/>
    <a:srgbClr val="990099"/>
    <a:srgbClr val="FFFF00"/>
    <a:srgbClr val="00FFCC"/>
    <a:srgbClr val="01C1AF"/>
    <a:srgbClr val="000066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05" autoAdjust="0"/>
    <p:restoredTop sz="68618" autoAdjust="0"/>
  </p:normalViewPr>
  <p:slideViewPr>
    <p:cSldViewPr showGuides="1">
      <p:cViewPr varScale="1">
        <p:scale>
          <a:sx n="60" d="100"/>
          <a:sy n="60" d="100"/>
        </p:scale>
        <p:origin x="1625" y="26"/>
      </p:cViewPr>
      <p:guideLst>
        <p:guide orient="horz" pos="2072"/>
        <p:guide pos="29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216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9" Type="http://schemas.openxmlformats.org/officeDocument/2006/relationships/tableStyles" Target="tableStyles.xml"/><Relationship Id="rId88" Type="http://schemas.openxmlformats.org/officeDocument/2006/relationships/viewProps" Target="viewProps.xml"/><Relationship Id="rId87" Type="http://schemas.openxmlformats.org/officeDocument/2006/relationships/presProps" Target="presProps.xml"/><Relationship Id="rId86" Type="http://schemas.openxmlformats.org/officeDocument/2006/relationships/handoutMaster" Target="handoutMasters/handoutMaster1.xml"/><Relationship Id="rId85" Type="http://schemas.openxmlformats.org/officeDocument/2006/relationships/slide" Target="slides/slide71.xml"/><Relationship Id="rId84" Type="http://schemas.openxmlformats.org/officeDocument/2006/relationships/slide" Target="slides/slide70.xml"/><Relationship Id="rId83" Type="http://schemas.openxmlformats.org/officeDocument/2006/relationships/slide" Target="slides/slide69.xml"/><Relationship Id="rId82" Type="http://schemas.openxmlformats.org/officeDocument/2006/relationships/slide" Target="slides/slide68.xml"/><Relationship Id="rId81" Type="http://schemas.openxmlformats.org/officeDocument/2006/relationships/slide" Target="slides/slide67.xml"/><Relationship Id="rId80" Type="http://schemas.openxmlformats.org/officeDocument/2006/relationships/slide" Target="slides/slide66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65.xml"/><Relationship Id="rId78" Type="http://schemas.openxmlformats.org/officeDocument/2006/relationships/slide" Target="slides/slide64.xml"/><Relationship Id="rId77" Type="http://schemas.openxmlformats.org/officeDocument/2006/relationships/slide" Target="slides/slide63.xml"/><Relationship Id="rId76" Type="http://schemas.openxmlformats.org/officeDocument/2006/relationships/slide" Target="slides/slide62.xml"/><Relationship Id="rId75" Type="http://schemas.openxmlformats.org/officeDocument/2006/relationships/slide" Target="slides/slide61.xml"/><Relationship Id="rId74" Type="http://schemas.openxmlformats.org/officeDocument/2006/relationships/slide" Target="slides/slide60.xml"/><Relationship Id="rId73" Type="http://schemas.openxmlformats.org/officeDocument/2006/relationships/slide" Target="slides/slide59.xml"/><Relationship Id="rId72" Type="http://schemas.openxmlformats.org/officeDocument/2006/relationships/slide" Target="slides/slide58.xml"/><Relationship Id="rId71" Type="http://schemas.openxmlformats.org/officeDocument/2006/relationships/slide" Target="slides/slide57.xml"/><Relationship Id="rId70" Type="http://schemas.openxmlformats.org/officeDocument/2006/relationships/slide" Target="slides/slide56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55.xml"/><Relationship Id="rId68" Type="http://schemas.openxmlformats.org/officeDocument/2006/relationships/slide" Target="slides/slide54.xml"/><Relationship Id="rId67" Type="http://schemas.openxmlformats.org/officeDocument/2006/relationships/slide" Target="slides/slide53.xml"/><Relationship Id="rId66" Type="http://schemas.openxmlformats.org/officeDocument/2006/relationships/slide" Target="slides/slide52.xml"/><Relationship Id="rId65" Type="http://schemas.openxmlformats.org/officeDocument/2006/relationships/slide" Target="slides/slide51.xml"/><Relationship Id="rId64" Type="http://schemas.openxmlformats.org/officeDocument/2006/relationships/slide" Target="slides/slide50.xml"/><Relationship Id="rId63" Type="http://schemas.openxmlformats.org/officeDocument/2006/relationships/slide" Target="slides/slide49.xml"/><Relationship Id="rId62" Type="http://schemas.openxmlformats.org/officeDocument/2006/relationships/slide" Target="slides/slide48.xml"/><Relationship Id="rId61" Type="http://schemas.openxmlformats.org/officeDocument/2006/relationships/slide" Target="slides/slide47.xml"/><Relationship Id="rId60" Type="http://schemas.openxmlformats.org/officeDocument/2006/relationships/slide" Target="slides/slide46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5.xml"/><Relationship Id="rId58" Type="http://schemas.openxmlformats.org/officeDocument/2006/relationships/slide" Target="slides/slide44.xml"/><Relationship Id="rId57" Type="http://schemas.openxmlformats.org/officeDocument/2006/relationships/slide" Target="slides/slide43.xml"/><Relationship Id="rId56" Type="http://schemas.openxmlformats.org/officeDocument/2006/relationships/slide" Target="slides/slide42.xml"/><Relationship Id="rId55" Type="http://schemas.openxmlformats.org/officeDocument/2006/relationships/slide" Target="slides/slide41.xml"/><Relationship Id="rId54" Type="http://schemas.openxmlformats.org/officeDocument/2006/relationships/slide" Target="slides/slide40.xml"/><Relationship Id="rId53" Type="http://schemas.openxmlformats.org/officeDocument/2006/relationships/slide" Target="slides/slide39.xml"/><Relationship Id="rId52" Type="http://schemas.openxmlformats.org/officeDocument/2006/relationships/slide" Target="slides/slide38.xml"/><Relationship Id="rId51" Type="http://schemas.openxmlformats.org/officeDocument/2006/relationships/slide" Target="slides/slide37.xml"/><Relationship Id="rId50" Type="http://schemas.openxmlformats.org/officeDocument/2006/relationships/slide" Target="slides/slide36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5.xml"/><Relationship Id="rId48" Type="http://schemas.openxmlformats.org/officeDocument/2006/relationships/slide" Target="slides/slide34.xml"/><Relationship Id="rId47" Type="http://schemas.openxmlformats.org/officeDocument/2006/relationships/slide" Target="slides/slide33.xml"/><Relationship Id="rId46" Type="http://schemas.openxmlformats.org/officeDocument/2006/relationships/slide" Target="slides/slide32.xml"/><Relationship Id="rId45" Type="http://schemas.openxmlformats.org/officeDocument/2006/relationships/slide" Target="slides/slide31.xml"/><Relationship Id="rId44" Type="http://schemas.openxmlformats.org/officeDocument/2006/relationships/slide" Target="slides/slide30.xml"/><Relationship Id="rId43" Type="http://schemas.openxmlformats.org/officeDocument/2006/relationships/slide" Target="slides/slide29.xml"/><Relationship Id="rId42" Type="http://schemas.openxmlformats.org/officeDocument/2006/relationships/slide" Target="slides/slide28.xml"/><Relationship Id="rId41" Type="http://schemas.openxmlformats.org/officeDocument/2006/relationships/slide" Target="slides/slide27.xml"/><Relationship Id="rId40" Type="http://schemas.openxmlformats.org/officeDocument/2006/relationships/slide" Target="slides/slide26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5.xml"/><Relationship Id="rId38" Type="http://schemas.openxmlformats.org/officeDocument/2006/relationships/slide" Target="slides/slide24.xml"/><Relationship Id="rId37" Type="http://schemas.openxmlformats.org/officeDocument/2006/relationships/slide" Target="slides/slide23.xml"/><Relationship Id="rId36" Type="http://schemas.openxmlformats.org/officeDocument/2006/relationships/slide" Target="slides/slide22.xml"/><Relationship Id="rId35" Type="http://schemas.openxmlformats.org/officeDocument/2006/relationships/slide" Target="slides/slide21.xml"/><Relationship Id="rId34" Type="http://schemas.openxmlformats.org/officeDocument/2006/relationships/slide" Target="slides/slide20.xml"/><Relationship Id="rId33" Type="http://schemas.openxmlformats.org/officeDocument/2006/relationships/slide" Target="slides/slide19.xml"/><Relationship Id="rId32" Type="http://schemas.openxmlformats.org/officeDocument/2006/relationships/slide" Target="slides/slide18.xml"/><Relationship Id="rId31" Type="http://schemas.openxmlformats.org/officeDocument/2006/relationships/slide" Target="slides/slide17.xml"/><Relationship Id="rId30" Type="http://schemas.openxmlformats.org/officeDocument/2006/relationships/slide" Target="slides/slide1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5.xml"/><Relationship Id="rId28" Type="http://schemas.openxmlformats.org/officeDocument/2006/relationships/slide" Target="slides/slide14.xml"/><Relationship Id="rId27" Type="http://schemas.openxmlformats.org/officeDocument/2006/relationships/slide" Target="slides/slide13.xml"/><Relationship Id="rId26" Type="http://schemas.openxmlformats.org/officeDocument/2006/relationships/slide" Target="slides/slide12.xml"/><Relationship Id="rId25" Type="http://schemas.openxmlformats.org/officeDocument/2006/relationships/slide" Target="slides/slide11.xml"/><Relationship Id="rId24" Type="http://schemas.openxmlformats.org/officeDocument/2006/relationships/slide" Target="slides/slide10.xml"/><Relationship Id="rId23" Type="http://schemas.openxmlformats.org/officeDocument/2006/relationships/slide" Target="slides/slide9.xml"/><Relationship Id="rId22" Type="http://schemas.openxmlformats.org/officeDocument/2006/relationships/slide" Target="slides/slide8.xml"/><Relationship Id="rId21" Type="http://schemas.openxmlformats.org/officeDocument/2006/relationships/slide" Target="slides/slide7.xml"/><Relationship Id="rId20" Type="http://schemas.openxmlformats.org/officeDocument/2006/relationships/slide" Target="slides/slide6.xml"/><Relationship Id="rId2" Type="http://schemas.openxmlformats.org/officeDocument/2006/relationships/theme" Target="theme/theme1.xml"/><Relationship Id="rId19" Type="http://schemas.openxmlformats.org/officeDocument/2006/relationships/slide" Target="slides/slide5.xml"/><Relationship Id="rId18" Type="http://schemas.openxmlformats.org/officeDocument/2006/relationships/slide" Target="slides/slide4.xml"/><Relationship Id="rId17" Type="http://schemas.openxmlformats.org/officeDocument/2006/relationships/slide" Target="slides/slide3.xml"/><Relationship Id="rId16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2"/>
            <a:ext cx="2945659" cy="496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018" y="2"/>
            <a:ext cx="2945659" cy="496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6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9433324"/>
            <a:ext cx="2945659" cy="496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© DB-LAB (2003)</a:t>
            </a: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2018" y="9433324"/>
            <a:ext cx="2945659" cy="496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 algn="r" eaLnBrk="1" fontAlgn="base" hangingPunct="1"/>
            <a:fld id="{9A0DB2DC-4C9A-4742-B13C-FB6460FD3503}" type="slidenum">
              <a:rPr lang="en-US" altLang="zh-CN" sz="120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z="12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2"/>
            <a:ext cx="2945659" cy="496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018" y="2"/>
            <a:ext cx="2945659" cy="496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4756" name="Rectangle 4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9163" y="744538"/>
            <a:ext cx="4959350" cy="3721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358" y="4716662"/>
            <a:ext cx="4984962" cy="4468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第二级</a:t>
            </a: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第三级</a:t>
            </a: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第四级</a:t>
            </a: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第五级</a:t>
            </a: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433324"/>
            <a:ext cx="2945659" cy="496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© DB-LAB (2003)</a:t>
            </a: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018" y="9433324"/>
            <a:ext cx="2945659" cy="496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 algn="r" eaLnBrk="1" fontAlgn="base" hangingPunct="1"/>
            <a:fld id="{9A0DB2DC-4C9A-4742-B13C-FB6460FD3503}" type="slidenum">
              <a:rPr lang="en-US" altLang="zh-CN" sz="120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z="12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3ADF5C-0B53-4BD5-BF19-A16D1C70E8AA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眉占位符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第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章 绪论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7042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87043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4"/>
            <a:ext cx="2945659" cy="49649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  <a:endParaRPr lang="en-US" altLang="zh-CN" sz="1200" dirty="0"/>
          </a:p>
        </p:txBody>
      </p:sp>
      <p:sp>
        <p:nvSpPr>
          <p:cNvPr id="87044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4"/>
            <a:ext cx="2945659" cy="49649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9090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89091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4"/>
            <a:ext cx="2945659" cy="49649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  <a:endParaRPr lang="en-US" altLang="zh-CN" sz="1200" dirty="0"/>
          </a:p>
        </p:txBody>
      </p:sp>
      <p:sp>
        <p:nvSpPr>
          <p:cNvPr id="89092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4"/>
            <a:ext cx="2945659" cy="49649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1138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91139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4"/>
            <a:ext cx="2945659" cy="49649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  <a:endParaRPr lang="en-US" altLang="zh-CN" sz="1200" dirty="0"/>
          </a:p>
        </p:txBody>
      </p:sp>
      <p:sp>
        <p:nvSpPr>
          <p:cNvPr id="91140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4"/>
            <a:ext cx="2945659" cy="49649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3186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numCol="1" anchor="t" anchorCtr="0" compatLnSpc="1"/>
          <a:lstStyle/>
          <a:p>
            <a:pPr lvl="0" fontAlgn="base"/>
            <a:endParaRPr lang="zh-CN" altLang="en-US" b="1" i="1" strike="noStrike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+mj-ea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3187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4"/>
            <a:ext cx="2945659" cy="49649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  <a:endParaRPr lang="en-US" altLang="zh-CN" sz="1200" dirty="0"/>
          </a:p>
        </p:txBody>
      </p:sp>
      <p:sp>
        <p:nvSpPr>
          <p:cNvPr id="93188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4"/>
            <a:ext cx="2945659" cy="49649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5234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</p:txBody>
      </p:sp>
      <p:sp>
        <p:nvSpPr>
          <p:cNvPr id="95235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4"/>
            <a:ext cx="2945659" cy="49649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  <a:endParaRPr lang="en-US" altLang="zh-CN" sz="1200" dirty="0"/>
          </a:p>
        </p:txBody>
      </p:sp>
      <p:sp>
        <p:nvSpPr>
          <p:cNvPr id="95236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4"/>
            <a:ext cx="2945659" cy="49649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9330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en-US" altLang="zh-CN" dirty="0">
              <a:sym typeface="Symbol" panose="05050102010706020507" pitchFamily="18" charset="2"/>
            </a:endParaRPr>
          </a:p>
        </p:txBody>
      </p:sp>
      <p:sp>
        <p:nvSpPr>
          <p:cNvPr id="99331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4"/>
            <a:ext cx="2945659" cy="49649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  <a:endParaRPr lang="en-US" altLang="zh-CN" sz="1200" dirty="0"/>
          </a:p>
        </p:txBody>
      </p:sp>
      <p:sp>
        <p:nvSpPr>
          <p:cNvPr id="99332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4"/>
            <a:ext cx="2945659" cy="49649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7282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numCol="1" anchor="t" anchorCtr="0" compatLnSpc="1"/>
          <a:lstStyle/>
          <a:p>
            <a:pPr lvl="0" fontAlgn="base"/>
            <a:endParaRPr lang="zh-CN" altLang="en-US" strike="noStrike" noProof="1">
              <a:sym typeface="+mn-ea"/>
            </a:endParaRPr>
          </a:p>
        </p:txBody>
      </p:sp>
      <p:sp>
        <p:nvSpPr>
          <p:cNvPr id="97283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4"/>
            <a:ext cx="2945659" cy="49649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  <a:endParaRPr lang="en-US" altLang="zh-CN" sz="1200" dirty="0"/>
          </a:p>
        </p:txBody>
      </p:sp>
      <p:sp>
        <p:nvSpPr>
          <p:cNvPr id="97284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4"/>
            <a:ext cx="2945659" cy="49649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1378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en-US" altLang="zh-CN" i="1" dirty="0"/>
          </a:p>
          <a:p>
            <a:pPr lvl="0"/>
            <a:endParaRPr lang="zh-CN" altLang="en-US" i="1" dirty="0"/>
          </a:p>
        </p:txBody>
      </p:sp>
      <p:sp>
        <p:nvSpPr>
          <p:cNvPr id="101379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4"/>
            <a:ext cx="2945659" cy="49649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  <a:endParaRPr lang="en-US" altLang="zh-CN" sz="1200" dirty="0"/>
          </a:p>
        </p:txBody>
      </p:sp>
      <p:sp>
        <p:nvSpPr>
          <p:cNvPr id="101380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4"/>
            <a:ext cx="2945659" cy="49649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3426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03427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4"/>
            <a:ext cx="2945659" cy="49649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  <a:endParaRPr lang="en-US" altLang="zh-CN" sz="1200" dirty="0"/>
          </a:p>
        </p:txBody>
      </p:sp>
      <p:sp>
        <p:nvSpPr>
          <p:cNvPr id="103428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4"/>
            <a:ext cx="2945659" cy="49649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5474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05475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4"/>
            <a:ext cx="2945659" cy="49649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  <a:endParaRPr lang="en-US" altLang="zh-CN" sz="1200" dirty="0"/>
          </a:p>
        </p:txBody>
      </p:sp>
      <p:sp>
        <p:nvSpPr>
          <p:cNvPr id="105476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4"/>
            <a:ext cx="2945659" cy="49649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22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/>
          </a:p>
        </p:txBody>
      </p:sp>
      <p:sp>
        <p:nvSpPr>
          <p:cNvPr id="81923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52018" y="9433324"/>
            <a:ext cx="2945659" cy="49649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pPr lvl="0" algn="r"/>
            <a:r>
              <a:rPr lang="zh-CN" altLang="en-US">
                <a:solidFill>
                  <a:srgbClr val="000000"/>
                </a:solidFill>
                <a:latin typeface="Tahoma" panose="020B0604030504040204" pitchFamily="34" charset="0"/>
              </a:rPr>
              <a:t>*</a:t>
            </a:r>
            <a:endParaRPr lang="zh-CN" altLang="en-US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7522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07523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4"/>
            <a:ext cx="2945659" cy="49649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  <a:endParaRPr lang="en-US" altLang="zh-CN" sz="1200" dirty="0"/>
          </a:p>
        </p:txBody>
      </p:sp>
      <p:sp>
        <p:nvSpPr>
          <p:cNvPr id="107524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4"/>
            <a:ext cx="2945659" cy="49649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9570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09571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4"/>
            <a:ext cx="2945659" cy="49649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  <a:endParaRPr lang="en-US" altLang="zh-CN" sz="1200" dirty="0"/>
          </a:p>
        </p:txBody>
      </p:sp>
      <p:sp>
        <p:nvSpPr>
          <p:cNvPr id="109572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4"/>
            <a:ext cx="2945659" cy="49649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1618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11619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4"/>
            <a:ext cx="2945659" cy="49649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  <a:endParaRPr lang="en-US" altLang="zh-CN" sz="1200" dirty="0"/>
          </a:p>
        </p:txBody>
      </p:sp>
      <p:sp>
        <p:nvSpPr>
          <p:cNvPr id="111620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4"/>
            <a:ext cx="2945659" cy="49649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22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/>
          </a:p>
        </p:txBody>
      </p:sp>
      <p:sp>
        <p:nvSpPr>
          <p:cNvPr id="81923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52018" y="9433324"/>
            <a:ext cx="2945659" cy="49649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pPr lvl="0" algn="r"/>
            <a:r>
              <a:rPr lang="zh-CN" altLang="en-US">
                <a:solidFill>
                  <a:srgbClr val="000000"/>
                </a:solidFill>
                <a:latin typeface="Tahoma" panose="020B0604030504040204" pitchFamily="34" charset="0"/>
              </a:rPr>
              <a:t>*</a:t>
            </a:r>
            <a:endParaRPr lang="zh-CN" altLang="en-US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0898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numCol="1" anchor="t" anchorCtr="0" compatLnSpc="1"/>
          <a:lstStyle/>
          <a:p>
            <a:pPr lvl="0" fontAlgn="base"/>
            <a:endParaRPr lang="en-US" altLang="zh-CN" u="heavy" strike="noStrike" noProof="1"/>
          </a:p>
        </p:txBody>
      </p:sp>
      <p:sp>
        <p:nvSpPr>
          <p:cNvPr id="80899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4"/>
            <a:ext cx="2945659" cy="49649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  <a:endParaRPr lang="en-US" altLang="zh-CN" sz="1200" dirty="0"/>
          </a:p>
        </p:txBody>
      </p:sp>
      <p:sp>
        <p:nvSpPr>
          <p:cNvPr id="80900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4"/>
            <a:ext cx="2945659" cy="49649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22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81923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52018" y="9433324"/>
            <a:ext cx="2945659" cy="49649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pPr lvl="0" algn="r"/>
            <a:r>
              <a:rPr lang="zh-CN" altLang="en-US">
                <a:solidFill>
                  <a:srgbClr val="000000"/>
                </a:solidFill>
                <a:latin typeface="Tahoma" panose="020B0604030504040204" pitchFamily="34" charset="0"/>
              </a:rPr>
              <a:t>*</a:t>
            </a:r>
            <a:endParaRPr lang="zh-CN" altLang="en-US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0898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numCol="1" anchor="t" anchorCtr="0" compatLnSpc="1"/>
          <a:lstStyle/>
          <a:p>
            <a:pPr lvl="0" fontAlgn="base"/>
            <a:endParaRPr lang="en-US" altLang="zh-CN" u="heavy" strike="noStrike" noProof="1"/>
          </a:p>
        </p:txBody>
      </p:sp>
      <p:sp>
        <p:nvSpPr>
          <p:cNvPr id="80899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4"/>
            <a:ext cx="2945659" cy="49649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  <a:endParaRPr lang="en-US" altLang="zh-CN" sz="1200" dirty="0"/>
          </a:p>
        </p:txBody>
      </p:sp>
      <p:sp>
        <p:nvSpPr>
          <p:cNvPr id="80900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4"/>
            <a:ext cx="2945659" cy="49649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0898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numCol="1" anchor="t" anchorCtr="0" compatLnSpc="1"/>
          <a:lstStyle/>
          <a:p>
            <a:pPr lvl="0" fontAlgn="base"/>
            <a:endParaRPr lang="en-US" altLang="zh-CN" u="heavy" strike="noStrike" noProof="1"/>
          </a:p>
        </p:txBody>
      </p:sp>
      <p:sp>
        <p:nvSpPr>
          <p:cNvPr id="80899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4"/>
            <a:ext cx="2945659" cy="49649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  <a:endParaRPr lang="en-US" altLang="zh-CN" sz="1200" dirty="0"/>
          </a:p>
        </p:txBody>
      </p:sp>
      <p:sp>
        <p:nvSpPr>
          <p:cNvPr id="80900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4"/>
            <a:ext cx="2945659" cy="49649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2946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en-US" altLang="zh-CN" dirty="0"/>
          </a:p>
        </p:txBody>
      </p:sp>
      <p:sp>
        <p:nvSpPr>
          <p:cNvPr id="82947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4"/>
            <a:ext cx="2945659" cy="49649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  <a:endParaRPr lang="en-US" altLang="zh-CN" sz="1200" dirty="0"/>
          </a:p>
        </p:txBody>
      </p:sp>
      <p:sp>
        <p:nvSpPr>
          <p:cNvPr id="82948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4"/>
            <a:ext cx="2945659" cy="49649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4994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en-US" altLang="zh-CN" dirty="0"/>
          </a:p>
        </p:txBody>
      </p:sp>
      <p:sp>
        <p:nvSpPr>
          <p:cNvPr id="84995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4"/>
            <a:ext cx="2945659" cy="49649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/>
            <a:r>
              <a:rPr lang="en-US" altLang="zh-CN" sz="1200" dirty="0"/>
              <a:t>© DB-LAB (2003)</a:t>
            </a:r>
            <a:endParaRPr lang="en-US" altLang="zh-CN" sz="1200" dirty="0"/>
          </a:p>
        </p:txBody>
      </p:sp>
      <p:sp>
        <p:nvSpPr>
          <p:cNvPr id="84996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4"/>
            <a:ext cx="2945659" cy="49649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3" name="组合 9"/>
          <p:cNvGrpSpPr/>
          <p:nvPr/>
        </p:nvGrpSpPr>
        <p:grpSpPr>
          <a:xfrm>
            <a:off x="-1587" y="-12700"/>
            <a:ext cx="9145587" cy="6897688"/>
            <a:chOff x="-1588" y="-12700"/>
            <a:chExt cx="9146151" cy="6898084"/>
          </a:xfrm>
        </p:grpSpPr>
        <p:sp>
          <p:nvSpPr>
            <p:cNvPr id="11" name="Freeform 3"/>
            <p:cNvSpPr/>
            <p:nvPr/>
          </p:nvSpPr>
          <p:spPr>
            <a:xfrm>
              <a:off x="0" y="-12700"/>
              <a:ext cx="9144563" cy="6858394"/>
            </a:xfrm>
            <a:custGeom>
              <a:avLst/>
              <a:gdLst>
                <a:gd name="connsiteX0" fmla="*/ 0 w 9144000"/>
                <a:gd name="connsiteY0" fmla="*/ 0 h 6858000"/>
                <a:gd name="connsiteX1" fmla="*/ 0 w 9144000"/>
                <a:gd name="connsiteY1" fmla="*/ 6857999 h 6858000"/>
                <a:gd name="connsiteX2" fmla="*/ 9143999 w 9144000"/>
                <a:gd name="connsiteY2" fmla="*/ 6857999 h 6858000"/>
                <a:gd name="connsiteX3" fmla="*/ 9143999 w 9144000"/>
                <a:gd name="connsiteY3" fmla="*/ 0 h 6858000"/>
                <a:gd name="connsiteX4" fmla="*/ 0 w 9144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144000" h="6858000">
                  <a:moveTo>
                    <a:pt x="0" y="0"/>
                  </a:moveTo>
                  <a:lnTo>
                    <a:pt x="0" y="6857999"/>
                  </a:lnTo>
                  <a:lnTo>
                    <a:pt x="9143999" y="6857999"/>
                  </a:lnTo>
                  <a:lnTo>
                    <a:pt x="9143999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2295" name="图片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588" y="3227784"/>
              <a:ext cx="9144000" cy="3657600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2296" name="组合 5"/>
          <p:cNvGrpSpPr/>
          <p:nvPr/>
        </p:nvGrpSpPr>
        <p:grpSpPr>
          <a:xfrm>
            <a:off x="77788" y="47625"/>
            <a:ext cx="5073650" cy="915988"/>
            <a:chOff x="77788" y="47625"/>
            <a:chExt cx="5073649" cy="916480"/>
          </a:xfrm>
        </p:grpSpPr>
        <p:pic>
          <p:nvPicPr>
            <p:cNvPr id="12297" name="图片 13" descr="HIT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788" y="47625"/>
              <a:ext cx="2428875" cy="43180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6" name="TextBox 1"/>
            <p:cNvSpPr txBox="1">
              <a:spLocks noChangeArrowheads="1"/>
            </p:cNvSpPr>
            <p:nvPr/>
          </p:nvSpPr>
          <p:spPr bwMode="auto">
            <a:xfrm>
              <a:off x="2420938" y="133396"/>
              <a:ext cx="2730499" cy="8307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方正姚体" panose="02010601030101010101" pitchFamily="2" charset="-122"/>
                  <a:ea typeface="方正姚体" panose="02010601030101010101" pitchFamily="2" charset="-122"/>
                  <a:cs typeface="+mn-cs"/>
                  <a:sym typeface="+mn-ea"/>
                </a:rPr>
                <a:t>海量数据计算研究中心</a:t>
              </a: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  <a:sym typeface="+mn-ea"/>
              </a:endParaRPr>
            </a:p>
          </p:txBody>
        </p:sp>
        <p:sp>
          <p:nvSpPr>
            <p:cNvPr id="17" name="TextBox 2"/>
            <p:cNvSpPr txBox="1">
              <a:spLocks noChangeArrowheads="1"/>
            </p:cNvSpPr>
            <p:nvPr/>
          </p:nvSpPr>
          <p:spPr bwMode="auto">
            <a:xfrm>
              <a:off x="701675" y="492364"/>
              <a:ext cx="3609974" cy="308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  <a:sym typeface="+mn-ea"/>
                </a:rPr>
                <a:t>Massive Data Computing Lab @ HIT</a:t>
              </a:r>
              <a:endPara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+mn-ea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base"/>
            <a:r>
              <a:rPr lang="en-US" altLang="zh-CN" strike="noStrike" noProof="1"/>
              <a:t>Click to edit Master subtitle style</a:t>
            </a:r>
            <a:endParaRPr lang="en-US" strike="noStrike" noProof="1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DKE-LAB(2009)</a:t>
            </a: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 fontAlgn="base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DKE-LAB(2009)</a:t>
            </a: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64"/>
            <a:ext cx="2057400" cy="5851525"/>
          </a:xfrm>
        </p:spPr>
        <p:txBody>
          <a:bodyPr vert="eaVert"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64"/>
            <a:ext cx="6019800" cy="5851525"/>
          </a:xfrm>
        </p:spPr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55"/>
            <a:ext cx="7772400" cy="1470025"/>
          </a:xfrm>
        </p:spPr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base"/>
            <a:r>
              <a:rPr lang="en-US" altLang="zh-CN" strike="noStrike" noProof="1"/>
              <a:t>Click to edit Master subtitle style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3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40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40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8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DKE-LAB(2009)</a:t>
            </a: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68"/>
            <a:ext cx="2057400" cy="5851525"/>
          </a:xfrm>
        </p:spPr>
        <p:txBody>
          <a:bodyPr vert="eaVert"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68"/>
            <a:ext cx="6019800" cy="5851525"/>
          </a:xfrm>
        </p:spPr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59"/>
            <a:ext cx="7772400" cy="1470025"/>
          </a:xfrm>
        </p:spPr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base"/>
            <a:r>
              <a:rPr lang="en-US" altLang="zh-CN" strike="noStrike" noProof="1"/>
              <a:t>Click to edit Master subtitle style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3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42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42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DKE-LAB(2009)</a:t>
            </a: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 fontAlgn="base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8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宋体" panose="02010600030101010101" pitchFamily="2" charset="-122"/>
              </a:rPr>
              <a:t>Click icon to add picture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72"/>
            <a:ext cx="2057400" cy="5851525"/>
          </a:xfrm>
        </p:spPr>
        <p:txBody>
          <a:bodyPr vert="eaVert"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72"/>
            <a:ext cx="6019800" cy="5851525"/>
          </a:xfrm>
        </p:spPr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CB5E0-0924-43A4-9D25-3FABE8B996C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 张海军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C55F-38E4-4DDF-A251-C410B4EC5C7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 张海军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7E4D-CC0E-49AE-8EB6-AC7B03800E1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 张海军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14C33-622C-46A0-925B-0D304B91C9A7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 张海军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8820B-5975-493E-80AB-39D2FE55BEC2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 张海军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E1BD1-43CB-466E-AAC3-3CBAD4AB595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 张海军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10" name="Rectangle 9"/>
          <p:cNvSpPr>
            <a:spLocks noGrp="1" noChangeArrowheads="1"/>
          </p:cNvSpPr>
          <p:nvPr>
            <p:ph type="ftr" sz="quarter" idx="1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DKE-LAB(2009)</a:t>
            </a: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1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 fontAlgn="base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F0EFC-AB8E-4C2B-BCE9-0BDFC5B61EC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 张海军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0F2D6-DC6E-49EB-A9FB-CC6AA6EA109C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 张海军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EA81-F341-47F9-858D-7FB50CC5225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 张海军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B2D71-2E8B-4C00-B44A-6FDDAD086D3C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 张海军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43765-DFA7-4A70-B277-0EF7694A51C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 张海军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9" name="组合 9"/>
          <p:cNvGrpSpPr/>
          <p:nvPr/>
        </p:nvGrpSpPr>
        <p:grpSpPr>
          <a:xfrm>
            <a:off x="-1587" y="-12700"/>
            <a:ext cx="9145587" cy="6897688"/>
            <a:chOff x="-1588" y="-12700"/>
            <a:chExt cx="9146151" cy="6898084"/>
          </a:xfrm>
        </p:grpSpPr>
        <p:sp>
          <p:nvSpPr>
            <p:cNvPr id="11" name="Freeform 3"/>
            <p:cNvSpPr/>
            <p:nvPr/>
          </p:nvSpPr>
          <p:spPr>
            <a:xfrm>
              <a:off x="0" y="-12700"/>
              <a:ext cx="9144563" cy="6858394"/>
            </a:xfrm>
            <a:custGeom>
              <a:avLst/>
              <a:gdLst>
                <a:gd name="connsiteX0" fmla="*/ 0 w 9144000"/>
                <a:gd name="connsiteY0" fmla="*/ 0 h 6858000"/>
                <a:gd name="connsiteX1" fmla="*/ 0 w 9144000"/>
                <a:gd name="connsiteY1" fmla="*/ 6857999 h 6858000"/>
                <a:gd name="connsiteX2" fmla="*/ 9143999 w 9144000"/>
                <a:gd name="connsiteY2" fmla="*/ 6857999 h 6858000"/>
                <a:gd name="connsiteX3" fmla="*/ 9143999 w 9144000"/>
                <a:gd name="connsiteY3" fmla="*/ 0 h 6858000"/>
                <a:gd name="connsiteX4" fmla="*/ 0 w 9144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144000" h="6858000">
                  <a:moveTo>
                    <a:pt x="0" y="0"/>
                  </a:moveTo>
                  <a:lnTo>
                    <a:pt x="0" y="6857999"/>
                  </a:lnTo>
                  <a:lnTo>
                    <a:pt x="9143999" y="6857999"/>
                  </a:lnTo>
                  <a:lnTo>
                    <a:pt x="9143999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6391" name="图片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588" y="3227784"/>
              <a:ext cx="9144000" cy="3657600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6392" name="组合 5"/>
          <p:cNvGrpSpPr/>
          <p:nvPr/>
        </p:nvGrpSpPr>
        <p:grpSpPr>
          <a:xfrm>
            <a:off x="77788" y="47625"/>
            <a:ext cx="5073650" cy="915988"/>
            <a:chOff x="77788" y="47625"/>
            <a:chExt cx="5073649" cy="916503"/>
          </a:xfrm>
        </p:grpSpPr>
        <p:pic>
          <p:nvPicPr>
            <p:cNvPr id="16393" name="图片 13" descr="HIT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788" y="47625"/>
              <a:ext cx="2428875" cy="43180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6" name="TextBox 1"/>
            <p:cNvSpPr txBox="1">
              <a:spLocks noChangeArrowheads="1"/>
            </p:cNvSpPr>
            <p:nvPr/>
          </p:nvSpPr>
          <p:spPr bwMode="auto">
            <a:xfrm>
              <a:off x="2420938" y="133398"/>
              <a:ext cx="2730499" cy="830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方正姚体" panose="02010601030101010101" pitchFamily="2" charset="-122"/>
                  <a:ea typeface="方正姚体" panose="02010601030101010101" pitchFamily="2" charset="-122"/>
                  <a:cs typeface="+mn-cs"/>
                  <a:sym typeface="+mn-ea"/>
                </a:rPr>
                <a:t>海量数据计算研究中心</a:t>
              </a: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  <a:sym typeface="+mn-ea"/>
              </a:endParaRPr>
            </a:p>
          </p:txBody>
        </p:sp>
        <p:sp>
          <p:nvSpPr>
            <p:cNvPr id="17" name="TextBox 2"/>
            <p:cNvSpPr txBox="1">
              <a:spLocks noChangeArrowheads="1"/>
            </p:cNvSpPr>
            <p:nvPr/>
          </p:nvSpPr>
          <p:spPr bwMode="auto">
            <a:xfrm>
              <a:off x="701675" y="492375"/>
              <a:ext cx="3609974" cy="308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  <a:sym typeface="+mn-ea"/>
                </a:rPr>
                <a:t>Massive Data Computing Lab @ HIT</a:t>
              </a:r>
              <a:endPara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  <a:sym typeface="+mn-ea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41"/>
            <a:ext cx="7772400" cy="1470025"/>
          </a:xfrm>
        </p:spPr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base"/>
            <a:r>
              <a:rPr lang="en-US" altLang="zh-CN" strike="noStrike" noProof="1"/>
              <a:t>Click to edit Master subtitle style</a:t>
            </a:r>
            <a:endParaRPr lang="en-US" strike="noStrike" noProof="1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1143000"/>
          </a:xfrm>
        </p:spPr>
        <p:txBody>
          <a:bodyPr/>
          <a:lstStyle>
            <a:lvl1pPr>
              <a:defRPr b="1">
                <a:solidFill>
                  <a:srgbClr val="0070C0"/>
                </a:solidFill>
              </a:defRPr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229600" cy="4572000"/>
          </a:xfrm>
        </p:spPr>
        <p:txBody>
          <a:bodyPr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16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en-US" strike="noStrike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70C0"/>
                </a:solidFill>
              </a:defRPr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229600" cy="4572000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en-US" strike="noStrike" noProof="1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6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54"/>
            <a:ext cx="2057400" cy="5851525"/>
          </a:xfrm>
        </p:spPr>
        <p:txBody>
          <a:bodyPr vert="eaVert"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54"/>
            <a:ext cx="6019800" cy="5851525"/>
          </a:xfrm>
        </p:spPr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base"/>
            <a:r>
              <a:rPr lang="en-US" altLang="zh-CN" strike="noStrike" noProof="1"/>
              <a:t>Click to edit Master subtitle style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DKE-LAB(2009)</a:t>
            </a: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60"/>
            <a:ext cx="2057400" cy="5851525"/>
          </a:xfrm>
        </p:spPr>
        <p:txBody>
          <a:bodyPr vert="eaVert"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60"/>
            <a:ext cx="6019800" cy="5851525"/>
          </a:xfrm>
        </p:spPr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51"/>
            <a:ext cx="7772400" cy="1470025"/>
          </a:xfrm>
        </p:spPr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base"/>
            <a:r>
              <a:rPr lang="en-US" altLang="zh-CN" strike="noStrike" noProof="1"/>
              <a:t>Click to edit Master subtitle style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6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DKE-LAB(2009)</a:t>
            </a: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宋体" panose="02010600030101010101" pitchFamily="2" charset="-122"/>
              </a:rPr>
              <a:t>Click icon to add picture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64"/>
            <a:ext cx="2057400" cy="5851525"/>
          </a:xfrm>
        </p:spPr>
        <p:txBody>
          <a:bodyPr vert="eaVert"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64"/>
            <a:ext cx="6019800" cy="5851525"/>
          </a:xfrm>
        </p:spPr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55"/>
            <a:ext cx="7772400" cy="1470025"/>
          </a:xfrm>
        </p:spPr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base"/>
            <a:r>
              <a:rPr lang="en-US" altLang="zh-CN" strike="noStrike" noProof="1"/>
              <a:t>Click to edit Master subtitle style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3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en-US" strike="noStrike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DKE-LAB(2009)</a:t>
            </a: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40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40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8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68"/>
            <a:ext cx="2057400" cy="5851525"/>
          </a:xfrm>
        </p:spPr>
        <p:txBody>
          <a:bodyPr vert="eaVert"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68"/>
            <a:ext cx="6019800" cy="5851525"/>
          </a:xfrm>
        </p:spPr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59"/>
            <a:ext cx="7772400" cy="1470025"/>
          </a:xfrm>
        </p:spPr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base"/>
            <a:r>
              <a:rPr lang="en-US" altLang="zh-CN" strike="noStrike" noProof="1"/>
              <a:t>Click to edit Master subtitle style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DKE-LAB(2009)</a:t>
            </a: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3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42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42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8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宋体" panose="02010600030101010101" pitchFamily="2" charset="-122"/>
              </a:rPr>
              <a:t>Click icon to add picture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72"/>
            <a:ext cx="2057400" cy="5851525"/>
          </a:xfrm>
        </p:spPr>
        <p:txBody>
          <a:bodyPr vert="eaVert"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72"/>
            <a:ext cx="6019800" cy="5851525"/>
          </a:xfrm>
        </p:spPr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3"/>
            <a:ext cx="7772400" cy="1470025"/>
          </a:xfrm>
        </p:spPr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base"/>
            <a:r>
              <a:rPr lang="en-US" altLang="zh-CN" strike="noStrike" noProof="1"/>
              <a:t>Click to edit Master subtitle style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85E156-5C43-4E77-B946-6D78DE35ADE9}" type="datetime1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DKE-LAB(2009)</a:t>
            </a: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2388" y="6356350"/>
            <a:ext cx="809625" cy="349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z="2800" b="1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z="2800" b="1" strike="noStrike" noProof="1">
              <a:latin typeface="Calibri" panose="020F050202020403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4DC4412-EE9F-4CC4-92F3-5E8A46A2A95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1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7CDC11D-4244-4DC7-8CB2-97C984EACCE2}" type="datetime1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014A6F-7F6A-4C99-930E-05013778B654}" type="datetime1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4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4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E42FBA8-C587-42CD-B4F5-BEA399DCEB79}" type="datetime1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2BA1B47-7191-48AC-B2A8-B80D7080B511}" type="datetime1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AC532CD-98C3-4952-AAB3-FBCDFF762D1E}" type="datetime1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6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813C15-49C2-422E-A2D3-A81EB316DFC2}" type="datetime1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宋体" panose="02010600030101010101" pitchFamily="2" charset="-122"/>
              </a:rPr>
              <a:t>Click icon to add picture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D858FDA-DBF9-43C2-9B09-30097CBD3B36}" type="datetime1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FEBDF3-3C46-4143-8074-B4729B33C525}" type="datetime1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56"/>
            <a:ext cx="2057400" cy="5851525"/>
          </a:xfrm>
        </p:spPr>
        <p:txBody>
          <a:bodyPr vert="eaVert"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56"/>
            <a:ext cx="6019800" cy="5851525"/>
          </a:xfrm>
        </p:spPr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F82ABB0-38E1-4AB9-8934-25141D42B35A}" type="datetime1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DKE-LAB(2009)</a:t>
            </a: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base"/>
            <a:r>
              <a:rPr lang="en-US" altLang="zh-CN" strike="noStrike" noProof="1"/>
              <a:t>Click to edit Master subtitle style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DKE-LAB(2009)</a:t>
            </a: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60"/>
            <a:ext cx="2057400" cy="5851525"/>
          </a:xfrm>
        </p:spPr>
        <p:txBody>
          <a:bodyPr vert="eaVert"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60"/>
            <a:ext cx="6019800" cy="5851525"/>
          </a:xfrm>
        </p:spPr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51"/>
            <a:ext cx="7772400" cy="1470025"/>
          </a:xfrm>
        </p:spPr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base"/>
            <a:r>
              <a:rPr lang="en-US" altLang="zh-CN" strike="noStrike" noProof="1"/>
              <a:t>Click to edit Master subtitle style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6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宋体" panose="02010600030101010101" pitchFamily="2" charset="-122"/>
              </a:rPr>
              <a:t>Click icon to add picture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0.xml"/><Relationship Id="rId8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103.xml"/><Relationship Id="rId12" Type="http://schemas.openxmlformats.org/officeDocument/2006/relationships/theme" Target="../theme/theme10.xml"/><Relationship Id="rId11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02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1.xml"/><Relationship Id="rId8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4.xml"/><Relationship Id="rId12" Type="http://schemas.openxmlformats.org/officeDocument/2006/relationships/theme" Target="../theme/theme11.xml"/><Relationship Id="rId11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13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2.xml"/><Relationship Id="rId8" Type="http://schemas.openxmlformats.org/officeDocument/2006/relationships/slideLayout" Target="../slideLayouts/slideLayout131.xml"/><Relationship Id="rId7" Type="http://schemas.openxmlformats.org/officeDocument/2006/relationships/slideLayout" Target="../slideLayouts/slideLayout130.xml"/><Relationship Id="rId6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5.xml"/><Relationship Id="rId12" Type="http://schemas.openxmlformats.org/officeDocument/2006/relationships/theme" Target="../theme/theme12.xml"/><Relationship Id="rId11" Type="http://schemas.openxmlformats.org/officeDocument/2006/relationships/slideLayout" Target="../slideLayouts/slideLayout134.xml"/><Relationship Id="rId10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24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2" Type="http://schemas.openxmlformats.org/officeDocument/2006/relationships/theme" Target="../theme/theme4.xml"/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8.xml"/><Relationship Id="rId12" Type="http://schemas.openxmlformats.org/officeDocument/2006/relationships/theme" Target="../theme/theme5.xml"/><Relationship Id="rId11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6.xml"/><Relationship Id="rId1" Type="http://schemas.openxmlformats.org/officeDocument/2006/relationships/slideLayout" Target="../slideLayouts/slideLayout47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9.xml"/><Relationship Id="rId12" Type="http://schemas.openxmlformats.org/officeDocument/2006/relationships/theme" Target="../theme/theme6.xml"/><Relationship Id="rId11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8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2.xml"/><Relationship Id="rId3" Type="http://schemas.openxmlformats.org/officeDocument/2006/relationships/slideLayout" Target="../slideLayouts/slideLayout71.xml"/><Relationship Id="rId2" Type="http://schemas.openxmlformats.org/officeDocument/2006/relationships/slideLayout" Target="../slideLayouts/slideLayout70.xml"/><Relationship Id="rId12" Type="http://schemas.openxmlformats.org/officeDocument/2006/relationships/theme" Target="../theme/theme7.xml"/><Relationship Id="rId11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8.xml"/><Relationship Id="rId1" Type="http://schemas.openxmlformats.org/officeDocument/2006/relationships/slideLayout" Target="../slideLayouts/slideLayout69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5.xml"/><Relationship Id="rId5" Type="http://schemas.openxmlformats.org/officeDocument/2006/relationships/slideLayout" Target="../slideLayouts/slideLayout84.xml"/><Relationship Id="rId4" Type="http://schemas.openxmlformats.org/officeDocument/2006/relationships/slideLayout" Target="../slideLayouts/slideLayout83.xml"/><Relationship Id="rId3" Type="http://schemas.openxmlformats.org/officeDocument/2006/relationships/slideLayout" Target="../slideLayouts/slideLayout82.xml"/><Relationship Id="rId2" Type="http://schemas.openxmlformats.org/officeDocument/2006/relationships/slideLayout" Target="../slideLayouts/slideLayout81.xml"/><Relationship Id="rId12" Type="http://schemas.openxmlformats.org/officeDocument/2006/relationships/theme" Target="../theme/theme8.xml"/><Relationship Id="rId11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89.xml"/><Relationship Id="rId1" Type="http://schemas.openxmlformats.org/officeDocument/2006/relationships/slideLayout" Target="../slideLayouts/slideLayout80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9.xml"/><Relationship Id="rId8" Type="http://schemas.openxmlformats.org/officeDocument/2006/relationships/slideLayout" Target="../slideLayouts/slideLayout98.xml"/><Relationship Id="rId7" Type="http://schemas.openxmlformats.org/officeDocument/2006/relationships/slideLayout" Target="../slideLayouts/slideLayout97.xml"/><Relationship Id="rId6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5.xml"/><Relationship Id="rId4" Type="http://schemas.openxmlformats.org/officeDocument/2006/relationships/slideLayout" Target="../slideLayouts/slideLayout94.xml"/><Relationship Id="rId3" Type="http://schemas.openxmlformats.org/officeDocument/2006/relationships/slideLayout" Target="../slideLayouts/slideLayout93.xml"/><Relationship Id="rId2" Type="http://schemas.openxmlformats.org/officeDocument/2006/relationships/slideLayout" Target="../slideLayouts/slideLayout92.xml"/><Relationship Id="rId12" Type="http://schemas.openxmlformats.org/officeDocument/2006/relationships/theme" Target="../theme/theme9.xml"/><Relationship Id="rId11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43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二级</a:t>
            </a:r>
            <a:endParaRPr lang="zh-CN" altLang="en-US" dirty="0"/>
          </a:p>
          <a:p>
            <a:pPr lvl="2" indent="-228600"/>
            <a:r>
              <a:rPr lang="zh-CN" altLang="en-US" dirty="0"/>
              <a:t>三级</a:t>
            </a:r>
            <a:endParaRPr lang="zh-CN" altLang="en-US" dirty="0"/>
          </a:p>
          <a:p>
            <a:pPr lvl="3" indent="-228600"/>
            <a:r>
              <a:rPr lang="zh-CN" altLang="en-US" dirty="0"/>
              <a:t>四级</a:t>
            </a:r>
            <a:endParaRPr lang="zh-CN" altLang="en-US" dirty="0"/>
          </a:p>
          <a:p>
            <a:pPr lvl="4" indent="-228600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1267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914400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宋体" panose="02010600030101010101" pitchFamily="2" charset="-122"/>
          <a:cs typeface="宋体" panose="02010600030101010101" pitchFamily="2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宋体" panose="02010600030101010101" pitchFamily="2" charset="-122"/>
          <a:cs typeface="宋体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5119E-1913-4076-8FCE-66F85F503F0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哈工大（深圳）计算机 张海军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 indent="-285750"/>
            <a:r>
              <a:rPr lang="en-US" altLang="zh-CN" dirty="0"/>
              <a:t>Second level</a:t>
            </a:r>
            <a:endParaRPr lang="en-US" altLang="zh-CN" dirty="0"/>
          </a:p>
          <a:p>
            <a:pPr lvl="2" indent="-228600"/>
            <a:r>
              <a:rPr lang="en-US" altLang="zh-CN" dirty="0"/>
              <a:t>Third level</a:t>
            </a:r>
            <a:endParaRPr lang="en-US" altLang="zh-CN" dirty="0"/>
          </a:p>
          <a:p>
            <a:pPr lvl="3" indent="-228600"/>
            <a:r>
              <a:rPr lang="en-US" altLang="zh-CN" dirty="0"/>
              <a:t>Fourth level</a:t>
            </a:r>
            <a:endParaRPr lang="en-US" altLang="zh-CN" dirty="0"/>
          </a:p>
          <a:p>
            <a:pPr lvl="4" indent="-228600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  <p:grpSp>
        <p:nvGrpSpPr>
          <p:cNvPr id="2055" name="组合 9"/>
          <p:cNvGrpSpPr/>
          <p:nvPr/>
        </p:nvGrpSpPr>
        <p:grpSpPr>
          <a:xfrm>
            <a:off x="-1587" y="-12700"/>
            <a:ext cx="9145587" cy="6897688"/>
            <a:chOff x="-1588" y="-12700"/>
            <a:chExt cx="9146151" cy="6898084"/>
          </a:xfrm>
        </p:grpSpPr>
        <p:sp>
          <p:nvSpPr>
            <p:cNvPr id="12" name="Freeform 3"/>
            <p:cNvSpPr/>
            <p:nvPr/>
          </p:nvSpPr>
          <p:spPr>
            <a:xfrm>
              <a:off x="0" y="-12700"/>
              <a:ext cx="9144563" cy="6858394"/>
            </a:xfrm>
            <a:custGeom>
              <a:avLst/>
              <a:gdLst>
                <a:gd name="connsiteX0" fmla="*/ 0 w 9144000"/>
                <a:gd name="connsiteY0" fmla="*/ 0 h 6858000"/>
                <a:gd name="connsiteX1" fmla="*/ 0 w 9144000"/>
                <a:gd name="connsiteY1" fmla="*/ 6857999 h 6858000"/>
                <a:gd name="connsiteX2" fmla="*/ 9143999 w 9144000"/>
                <a:gd name="connsiteY2" fmla="*/ 6857999 h 6858000"/>
                <a:gd name="connsiteX3" fmla="*/ 9143999 w 9144000"/>
                <a:gd name="connsiteY3" fmla="*/ 0 h 6858000"/>
                <a:gd name="connsiteX4" fmla="*/ 0 w 9144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144000" h="6858000">
                  <a:moveTo>
                    <a:pt x="0" y="0"/>
                  </a:moveTo>
                  <a:lnTo>
                    <a:pt x="0" y="6857999"/>
                  </a:lnTo>
                  <a:lnTo>
                    <a:pt x="9143999" y="6857999"/>
                  </a:lnTo>
                  <a:lnTo>
                    <a:pt x="9143999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057" name="图片 1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1588" y="3227784"/>
              <a:ext cx="9144000" cy="3657600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075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二级</a:t>
            </a:r>
            <a:endParaRPr lang="zh-CN" altLang="en-US" dirty="0"/>
          </a:p>
          <a:p>
            <a:pPr lvl="2" indent="-228600"/>
            <a:r>
              <a:rPr lang="zh-CN" altLang="en-US" dirty="0"/>
              <a:t>三级</a:t>
            </a:r>
            <a:endParaRPr lang="zh-CN" altLang="en-US" dirty="0"/>
          </a:p>
          <a:p>
            <a:pPr lvl="3" indent="-228600"/>
            <a:r>
              <a:rPr lang="zh-CN" altLang="en-US" dirty="0"/>
              <a:t>四级</a:t>
            </a:r>
            <a:endParaRPr lang="zh-CN" altLang="en-US" dirty="0"/>
          </a:p>
          <a:p>
            <a:pPr lvl="4" indent="-228600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099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914400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宋体" panose="02010600030101010101" pitchFamily="2" charset="-122"/>
          <a:cs typeface="宋体" panose="02010600030101010101" pitchFamily="2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宋体" panose="02010600030101010101" pitchFamily="2" charset="-122"/>
          <a:cs typeface="宋体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123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二级</a:t>
            </a:r>
            <a:endParaRPr lang="zh-CN" altLang="en-US" dirty="0"/>
          </a:p>
          <a:p>
            <a:pPr lvl="2" indent="-228600"/>
            <a:r>
              <a:rPr lang="zh-CN" altLang="en-US" dirty="0"/>
              <a:t>三级</a:t>
            </a:r>
            <a:endParaRPr lang="zh-CN" altLang="en-US" dirty="0"/>
          </a:p>
          <a:p>
            <a:pPr lvl="3" indent="-228600"/>
            <a:r>
              <a:rPr lang="zh-CN" altLang="en-US" dirty="0"/>
              <a:t>四级</a:t>
            </a:r>
            <a:endParaRPr lang="zh-CN" altLang="en-US" dirty="0"/>
          </a:p>
          <a:p>
            <a:pPr lvl="4" indent="-228600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147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914400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宋体" panose="02010600030101010101" pitchFamily="2" charset="-122"/>
          <a:cs typeface="宋体" panose="02010600030101010101" pitchFamily="2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宋体" panose="02010600030101010101" pitchFamily="2" charset="-122"/>
          <a:cs typeface="宋体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171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l" defTabSz="914400">
              <a:defRPr kumimoji="0"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4DC4412-EE9F-4CC4-92F3-5E8A46A2A95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宋体" panose="02010600030101010101" pitchFamily="2" charset="-122"/>
          <a:cs typeface="宋体" panose="02010600030101010101" pitchFamily="2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宋体" panose="02010600030101010101" pitchFamily="2" charset="-122"/>
          <a:cs typeface="宋体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195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二级</a:t>
            </a:r>
            <a:endParaRPr lang="zh-CN" altLang="en-US" dirty="0"/>
          </a:p>
          <a:p>
            <a:pPr lvl="2" indent="-228600"/>
            <a:r>
              <a:rPr lang="zh-CN" altLang="en-US" dirty="0"/>
              <a:t>三级</a:t>
            </a:r>
            <a:endParaRPr lang="zh-CN" altLang="en-US" dirty="0"/>
          </a:p>
          <a:p>
            <a:pPr lvl="3" indent="-228600"/>
            <a:r>
              <a:rPr lang="zh-CN" altLang="en-US" dirty="0"/>
              <a:t>四级</a:t>
            </a:r>
            <a:endParaRPr lang="zh-CN" altLang="en-US" dirty="0"/>
          </a:p>
          <a:p>
            <a:pPr lvl="4" indent="-228600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219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914400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宋体" panose="02010600030101010101" pitchFamily="2" charset="-122"/>
          <a:cs typeface="宋体" panose="02010600030101010101" pitchFamily="2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宋体" panose="02010600030101010101" pitchFamily="2" charset="-122"/>
          <a:cs typeface="宋体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5.xml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hyperlink" Target="http://www.hitsz.edu.cn/article/view/id-26348.html" TargetMode="Externa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7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3.png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9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.png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image" Target="../media/image55.png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0" Type="http://schemas.openxmlformats.org/officeDocument/2006/relationships/notesSlide" Target="../notesSlides/notesSlide24.xml"/><Relationship Id="rId3" Type="http://schemas.openxmlformats.org/officeDocument/2006/relationships/image" Target="../media/image54.png"/><Relationship Id="rId29" Type="http://schemas.openxmlformats.org/officeDocument/2006/relationships/slideLayout" Target="../slideLayouts/slideLayout7.xml"/><Relationship Id="rId28" Type="http://schemas.openxmlformats.org/officeDocument/2006/relationships/tags" Target="../tags/tag23.xml"/><Relationship Id="rId27" Type="http://schemas.openxmlformats.org/officeDocument/2006/relationships/image" Target="../media/image59.png"/><Relationship Id="rId26" Type="http://schemas.openxmlformats.org/officeDocument/2006/relationships/tags" Target="../tags/tag22.xml"/><Relationship Id="rId25" Type="http://schemas.openxmlformats.org/officeDocument/2006/relationships/tags" Target="../tags/tag21.xml"/><Relationship Id="rId24" Type="http://schemas.openxmlformats.org/officeDocument/2006/relationships/tags" Target="../tags/tag20.xml"/><Relationship Id="rId23" Type="http://schemas.openxmlformats.org/officeDocument/2006/relationships/tags" Target="../tags/tag19.xml"/><Relationship Id="rId22" Type="http://schemas.openxmlformats.org/officeDocument/2006/relationships/tags" Target="../tags/tag18.xml"/><Relationship Id="rId21" Type="http://schemas.openxmlformats.org/officeDocument/2006/relationships/tags" Target="../tags/tag17.xml"/><Relationship Id="rId20" Type="http://schemas.openxmlformats.org/officeDocument/2006/relationships/tags" Target="../tags/tag16.xml"/><Relationship Id="rId2" Type="http://schemas.openxmlformats.org/officeDocument/2006/relationships/tags" Target="../tags/tag3.xml"/><Relationship Id="rId19" Type="http://schemas.openxmlformats.org/officeDocument/2006/relationships/tags" Target="../tags/tag15.xml"/><Relationship Id="rId18" Type="http://schemas.openxmlformats.org/officeDocument/2006/relationships/tags" Target="../tags/tag14.xml"/><Relationship Id="rId17" Type="http://schemas.openxmlformats.org/officeDocument/2006/relationships/tags" Target="../tags/tag13.xml"/><Relationship Id="rId16" Type="http://schemas.openxmlformats.org/officeDocument/2006/relationships/tags" Target="../tags/tag12.xml"/><Relationship Id="rId15" Type="http://schemas.openxmlformats.org/officeDocument/2006/relationships/image" Target="../media/image58.png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image" Target="../media/image57.png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tags" Target="../tags/tag2.xml"/></Relationships>
</file>

<file path=ppt/slides/_rels/slide27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25.xml"/><Relationship Id="rId94" Type="http://schemas.openxmlformats.org/officeDocument/2006/relationships/slideLayout" Target="../slideLayouts/slideLayout7.xml"/><Relationship Id="rId93" Type="http://schemas.openxmlformats.org/officeDocument/2006/relationships/tags" Target="../tags/tag115.xml"/><Relationship Id="rId92" Type="http://schemas.openxmlformats.org/officeDocument/2006/relationships/image" Target="../media/image59.png"/><Relationship Id="rId91" Type="http://schemas.openxmlformats.org/officeDocument/2006/relationships/tags" Target="../tags/tag114.xml"/><Relationship Id="rId90" Type="http://schemas.openxmlformats.org/officeDocument/2006/relationships/tags" Target="../tags/tag113.xml"/><Relationship Id="rId9" Type="http://schemas.openxmlformats.org/officeDocument/2006/relationships/tags" Target="../tags/tag32.xml"/><Relationship Id="rId89" Type="http://schemas.openxmlformats.org/officeDocument/2006/relationships/tags" Target="../tags/tag112.xml"/><Relationship Id="rId88" Type="http://schemas.openxmlformats.org/officeDocument/2006/relationships/tags" Target="../tags/tag111.xml"/><Relationship Id="rId87" Type="http://schemas.openxmlformats.org/officeDocument/2006/relationships/tags" Target="../tags/tag110.xml"/><Relationship Id="rId86" Type="http://schemas.openxmlformats.org/officeDocument/2006/relationships/tags" Target="../tags/tag109.xml"/><Relationship Id="rId85" Type="http://schemas.openxmlformats.org/officeDocument/2006/relationships/tags" Target="../tags/tag108.xml"/><Relationship Id="rId84" Type="http://schemas.openxmlformats.org/officeDocument/2006/relationships/tags" Target="../tags/tag107.xml"/><Relationship Id="rId83" Type="http://schemas.openxmlformats.org/officeDocument/2006/relationships/tags" Target="../tags/tag106.xml"/><Relationship Id="rId82" Type="http://schemas.openxmlformats.org/officeDocument/2006/relationships/tags" Target="../tags/tag105.xml"/><Relationship Id="rId81" Type="http://schemas.openxmlformats.org/officeDocument/2006/relationships/tags" Target="../tags/tag104.xml"/><Relationship Id="rId80" Type="http://schemas.openxmlformats.org/officeDocument/2006/relationships/tags" Target="../tags/tag103.xml"/><Relationship Id="rId8" Type="http://schemas.openxmlformats.org/officeDocument/2006/relationships/tags" Target="../tags/tag31.xml"/><Relationship Id="rId79" Type="http://schemas.openxmlformats.org/officeDocument/2006/relationships/tags" Target="../tags/tag102.xml"/><Relationship Id="rId78" Type="http://schemas.openxmlformats.org/officeDocument/2006/relationships/tags" Target="../tags/tag101.xml"/><Relationship Id="rId77" Type="http://schemas.openxmlformats.org/officeDocument/2006/relationships/tags" Target="../tags/tag100.xml"/><Relationship Id="rId76" Type="http://schemas.openxmlformats.org/officeDocument/2006/relationships/tags" Target="../tags/tag99.xml"/><Relationship Id="rId75" Type="http://schemas.openxmlformats.org/officeDocument/2006/relationships/tags" Target="../tags/tag98.xml"/><Relationship Id="rId74" Type="http://schemas.openxmlformats.org/officeDocument/2006/relationships/tags" Target="../tags/tag97.xml"/><Relationship Id="rId73" Type="http://schemas.openxmlformats.org/officeDocument/2006/relationships/tags" Target="../tags/tag96.xml"/><Relationship Id="rId72" Type="http://schemas.openxmlformats.org/officeDocument/2006/relationships/tags" Target="../tags/tag95.xml"/><Relationship Id="rId71" Type="http://schemas.openxmlformats.org/officeDocument/2006/relationships/tags" Target="../tags/tag94.xml"/><Relationship Id="rId70" Type="http://schemas.openxmlformats.org/officeDocument/2006/relationships/tags" Target="../tags/tag93.xml"/><Relationship Id="rId7" Type="http://schemas.openxmlformats.org/officeDocument/2006/relationships/tags" Target="../tags/tag30.xml"/><Relationship Id="rId69" Type="http://schemas.openxmlformats.org/officeDocument/2006/relationships/tags" Target="../tags/tag92.xml"/><Relationship Id="rId68" Type="http://schemas.openxmlformats.org/officeDocument/2006/relationships/tags" Target="../tags/tag91.xml"/><Relationship Id="rId67" Type="http://schemas.openxmlformats.org/officeDocument/2006/relationships/tags" Target="../tags/tag90.xml"/><Relationship Id="rId66" Type="http://schemas.openxmlformats.org/officeDocument/2006/relationships/tags" Target="../tags/tag89.xml"/><Relationship Id="rId65" Type="http://schemas.openxmlformats.org/officeDocument/2006/relationships/tags" Target="../tags/tag88.xml"/><Relationship Id="rId64" Type="http://schemas.openxmlformats.org/officeDocument/2006/relationships/tags" Target="../tags/tag87.xml"/><Relationship Id="rId63" Type="http://schemas.openxmlformats.org/officeDocument/2006/relationships/tags" Target="../tags/tag86.xml"/><Relationship Id="rId62" Type="http://schemas.openxmlformats.org/officeDocument/2006/relationships/tags" Target="../tags/tag85.xml"/><Relationship Id="rId61" Type="http://schemas.openxmlformats.org/officeDocument/2006/relationships/tags" Target="../tags/tag84.xml"/><Relationship Id="rId60" Type="http://schemas.openxmlformats.org/officeDocument/2006/relationships/tags" Target="../tags/tag83.xml"/><Relationship Id="rId6" Type="http://schemas.openxmlformats.org/officeDocument/2006/relationships/tags" Target="../tags/tag29.xml"/><Relationship Id="rId59" Type="http://schemas.openxmlformats.org/officeDocument/2006/relationships/tags" Target="../tags/tag82.xml"/><Relationship Id="rId58" Type="http://schemas.openxmlformats.org/officeDocument/2006/relationships/tags" Target="../tags/tag81.xml"/><Relationship Id="rId57" Type="http://schemas.openxmlformats.org/officeDocument/2006/relationships/tags" Target="../tags/tag80.xml"/><Relationship Id="rId56" Type="http://schemas.openxmlformats.org/officeDocument/2006/relationships/tags" Target="../tags/tag79.xml"/><Relationship Id="rId55" Type="http://schemas.openxmlformats.org/officeDocument/2006/relationships/tags" Target="../tags/tag78.xml"/><Relationship Id="rId54" Type="http://schemas.openxmlformats.org/officeDocument/2006/relationships/tags" Target="../tags/tag77.xml"/><Relationship Id="rId53" Type="http://schemas.openxmlformats.org/officeDocument/2006/relationships/tags" Target="../tags/tag76.xml"/><Relationship Id="rId52" Type="http://schemas.openxmlformats.org/officeDocument/2006/relationships/tags" Target="../tags/tag75.xml"/><Relationship Id="rId51" Type="http://schemas.openxmlformats.org/officeDocument/2006/relationships/tags" Target="../tags/tag74.xml"/><Relationship Id="rId50" Type="http://schemas.openxmlformats.org/officeDocument/2006/relationships/tags" Target="../tags/tag73.xml"/><Relationship Id="rId5" Type="http://schemas.openxmlformats.org/officeDocument/2006/relationships/tags" Target="../tags/tag28.xml"/><Relationship Id="rId49" Type="http://schemas.openxmlformats.org/officeDocument/2006/relationships/tags" Target="../tags/tag72.xml"/><Relationship Id="rId48" Type="http://schemas.openxmlformats.org/officeDocument/2006/relationships/tags" Target="../tags/tag71.xml"/><Relationship Id="rId47" Type="http://schemas.openxmlformats.org/officeDocument/2006/relationships/tags" Target="../tags/tag70.xml"/><Relationship Id="rId46" Type="http://schemas.openxmlformats.org/officeDocument/2006/relationships/tags" Target="../tags/tag69.xml"/><Relationship Id="rId45" Type="http://schemas.openxmlformats.org/officeDocument/2006/relationships/tags" Target="../tags/tag68.xml"/><Relationship Id="rId44" Type="http://schemas.openxmlformats.org/officeDocument/2006/relationships/tags" Target="../tags/tag67.xml"/><Relationship Id="rId43" Type="http://schemas.openxmlformats.org/officeDocument/2006/relationships/tags" Target="../tags/tag66.xml"/><Relationship Id="rId42" Type="http://schemas.openxmlformats.org/officeDocument/2006/relationships/tags" Target="../tags/tag65.xml"/><Relationship Id="rId41" Type="http://schemas.openxmlformats.org/officeDocument/2006/relationships/tags" Target="../tags/tag64.xml"/><Relationship Id="rId40" Type="http://schemas.openxmlformats.org/officeDocument/2006/relationships/tags" Target="../tags/tag63.xml"/><Relationship Id="rId4" Type="http://schemas.openxmlformats.org/officeDocument/2006/relationships/tags" Target="../tags/tag27.xml"/><Relationship Id="rId39" Type="http://schemas.openxmlformats.org/officeDocument/2006/relationships/tags" Target="../tags/tag62.xml"/><Relationship Id="rId38" Type="http://schemas.openxmlformats.org/officeDocument/2006/relationships/tags" Target="../tags/tag61.xml"/><Relationship Id="rId37" Type="http://schemas.openxmlformats.org/officeDocument/2006/relationships/tags" Target="../tags/tag60.xml"/><Relationship Id="rId36" Type="http://schemas.openxmlformats.org/officeDocument/2006/relationships/tags" Target="../tags/tag59.xml"/><Relationship Id="rId35" Type="http://schemas.openxmlformats.org/officeDocument/2006/relationships/tags" Target="../tags/tag58.xml"/><Relationship Id="rId34" Type="http://schemas.openxmlformats.org/officeDocument/2006/relationships/tags" Target="../tags/tag57.xml"/><Relationship Id="rId33" Type="http://schemas.openxmlformats.org/officeDocument/2006/relationships/tags" Target="../tags/tag56.xml"/><Relationship Id="rId32" Type="http://schemas.openxmlformats.org/officeDocument/2006/relationships/tags" Target="../tags/tag55.xml"/><Relationship Id="rId31" Type="http://schemas.openxmlformats.org/officeDocument/2006/relationships/tags" Target="../tags/tag54.xml"/><Relationship Id="rId30" Type="http://schemas.openxmlformats.org/officeDocument/2006/relationships/tags" Target="../tags/tag53.xml"/><Relationship Id="rId3" Type="http://schemas.openxmlformats.org/officeDocument/2006/relationships/tags" Target="../tags/tag26.xml"/><Relationship Id="rId29" Type="http://schemas.openxmlformats.org/officeDocument/2006/relationships/tags" Target="../tags/tag52.xml"/><Relationship Id="rId28" Type="http://schemas.openxmlformats.org/officeDocument/2006/relationships/tags" Target="../tags/tag51.xml"/><Relationship Id="rId27" Type="http://schemas.openxmlformats.org/officeDocument/2006/relationships/tags" Target="../tags/tag50.xml"/><Relationship Id="rId26" Type="http://schemas.openxmlformats.org/officeDocument/2006/relationships/tags" Target="../tags/tag49.xml"/><Relationship Id="rId25" Type="http://schemas.openxmlformats.org/officeDocument/2006/relationships/tags" Target="../tags/tag48.xml"/><Relationship Id="rId24" Type="http://schemas.openxmlformats.org/officeDocument/2006/relationships/tags" Target="../tags/tag47.xml"/><Relationship Id="rId23" Type="http://schemas.openxmlformats.org/officeDocument/2006/relationships/tags" Target="../tags/tag46.xml"/><Relationship Id="rId22" Type="http://schemas.openxmlformats.org/officeDocument/2006/relationships/tags" Target="../tags/tag45.xml"/><Relationship Id="rId21" Type="http://schemas.openxmlformats.org/officeDocument/2006/relationships/tags" Target="../tags/tag44.xml"/><Relationship Id="rId20" Type="http://schemas.openxmlformats.org/officeDocument/2006/relationships/tags" Target="../tags/tag43.xml"/><Relationship Id="rId2" Type="http://schemas.openxmlformats.org/officeDocument/2006/relationships/tags" Target="../tags/tag25.xml"/><Relationship Id="rId19" Type="http://schemas.openxmlformats.org/officeDocument/2006/relationships/tags" Target="../tags/tag42.xml"/><Relationship Id="rId18" Type="http://schemas.openxmlformats.org/officeDocument/2006/relationships/tags" Target="../tags/tag41.xml"/><Relationship Id="rId17" Type="http://schemas.openxmlformats.org/officeDocument/2006/relationships/tags" Target="../tags/tag40.xml"/><Relationship Id="rId16" Type="http://schemas.openxmlformats.org/officeDocument/2006/relationships/tags" Target="../tags/tag39.xml"/><Relationship Id="rId15" Type="http://schemas.openxmlformats.org/officeDocument/2006/relationships/tags" Target="../tags/tag38.xml"/><Relationship Id="rId14" Type="http://schemas.openxmlformats.org/officeDocument/2006/relationships/tags" Target="../tags/tag37.xml"/><Relationship Id="rId13" Type="http://schemas.openxmlformats.org/officeDocument/2006/relationships/tags" Target="../tags/tag36.xml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tags" Target="../tags/tag33.xml"/><Relationship Id="rId1" Type="http://schemas.openxmlformats.org/officeDocument/2006/relationships/tags" Target="../tags/tag24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openxmlformats.org/officeDocument/2006/relationships/tags" Target="../tags/tag122.xml"/><Relationship Id="rId73" Type="http://schemas.openxmlformats.org/officeDocument/2006/relationships/notesSlide" Target="../notesSlides/notesSlide26.xml"/><Relationship Id="rId72" Type="http://schemas.openxmlformats.org/officeDocument/2006/relationships/slideLayout" Target="../slideLayouts/slideLayout7.xml"/><Relationship Id="rId71" Type="http://schemas.openxmlformats.org/officeDocument/2006/relationships/tags" Target="../tags/tag184.xml"/><Relationship Id="rId70" Type="http://schemas.openxmlformats.org/officeDocument/2006/relationships/image" Target="../media/image59.png"/><Relationship Id="rId7" Type="http://schemas.openxmlformats.org/officeDocument/2006/relationships/tags" Target="../tags/tag121.xml"/><Relationship Id="rId69" Type="http://schemas.openxmlformats.org/officeDocument/2006/relationships/tags" Target="../tags/tag183.xml"/><Relationship Id="rId68" Type="http://schemas.openxmlformats.org/officeDocument/2006/relationships/tags" Target="../tags/tag182.xml"/><Relationship Id="rId67" Type="http://schemas.openxmlformats.org/officeDocument/2006/relationships/tags" Target="../tags/tag181.xml"/><Relationship Id="rId66" Type="http://schemas.openxmlformats.org/officeDocument/2006/relationships/tags" Target="../tags/tag180.xml"/><Relationship Id="rId65" Type="http://schemas.openxmlformats.org/officeDocument/2006/relationships/tags" Target="../tags/tag179.xml"/><Relationship Id="rId64" Type="http://schemas.openxmlformats.org/officeDocument/2006/relationships/tags" Target="../tags/tag178.xml"/><Relationship Id="rId63" Type="http://schemas.openxmlformats.org/officeDocument/2006/relationships/tags" Target="../tags/tag177.xml"/><Relationship Id="rId62" Type="http://schemas.openxmlformats.org/officeDocument/2006/relationships/tags" Target="../tags/tag176.xml"/><Relationship Id="rId61" Type="http://schemas.openxmlformats.org/officeDocument/2006/relationships/tags" Target="../tags/tag175.xml"/><Relationship Id="rId60" Type="http://schemas.openxmlformats.org/officeDocument/2006/relationships/tags" Target="../tags/tag174.xml"/><Relationship Id="rId6" Type="http://schemas.openxmlformats.org/officeDocument/2006/relationships/tags" Target="../tags/tag120.xml"/><Relationship Id="rId59" Type="http://schemas.openxmlformats.org/officeDocument/2006/relationships/tags" Target="../tags/tag173.xml"/><Relationship Id="rId58" Type="http://schemas.openxmlformats.org/officeDocument/2006/relationships/tags" Target="../tags/tag172.xml"/><Relationship Id="rId57" Type="http://schemas.openxmlformats.org/officeDocument/2006/relationships/tags" Target="../tags/tag171.xml"/><Relationship Id="rId56" Type="http://schemas.openxmlformats.org/officeDocument/2006/relationships/tags" Target="../tags/tag170.xml"/><Relationship Id="rId55" Type="http://schemas.openxmlformats.org/officeDocument/2006/relationships/tags" Target="../tags/tag169.xml"/><Relationship Id="rId54" Type="http://schemas.openxmlformats.org/officeDocument/2006/relationships/tags" Target="../tags/tag168.xml"/><Relationship Id="rId53" Type="http://schemas.openxmlformats.org/officeDocument/2006/relationships/tags" Target="../tags/tag167.xml"/><Relationship Id="rId52" Type="http://schemas.openxmlformats.org/officeDocument/2006/relationships/tags" Target="../tags/tag166.xml"/><Relationship Id="rId51" Type="http://schemas.openxmlformats.org/officeDocument/2006/relationships/tags" Target="../tags/tag165.xml"/><Relationship Id="rId50" Type="http://schemas.openxmlformats.org/officeDocument/2006/relationships/tags" Target="../tags/tag164.xml"/><Relationship Id="rId5" Type="http://schemas.openxmlformats.org/officeDocument/2006/relationships/tags" Target="../tags/tag119.xml"/><Relationship Id="rId49" Type="http://schemas.openxmlformats.org/officeDocument/2006/relationships/tags" Target="../tags/tag163.xml"/><Relationship Id="rId48" Type="http://schemas.openxmlformats.org/officeDocument/2006/relationships/tags" Target="../tags/tag162.xml"/><Relationship Id="rId47" Type="http://schemas.openxmlformats.org/officeDocument/2006/relationships/tags" Target="../tags/tag161.xml"/><Relationship Id="rId46" Type="http://schemas.openxmlformats.org/officeDocument/2006/relationships/tags" Target="../tags/tag160.xml"/><Relationship Id="rId45" Type="http://schemas.openxmlformats.org/officeDocument/2006/relationships/tags" Target="../tags/tag159.xml"/><Relationship Id="rId44" Type="http://schemas.openxmlformats.org/officeDocument/2006/relationships/tags" Target="../tags/tag158.xml"/><Relationship Id="rId43" Type="http://schemas.openxmlformats.org/officeDocument/2006/relationships/tags" Target="../tags/tag157.xml"/><Relationship Id="rId42" Type="http://schemas.openxmlformats.org/officeDocument/2006/relationships/tags" Target="../tags/tag156.xml"/><Relationship Id="rId41" Type="http://schemas.openxmlformats.org/officeDocument/2006/relationships/tags" Target="../tags/tag155.xml"/><Relationship Id="rId40" Type="http://schemas.openxmlformats.org/officeDocument/2006/relationships/tags" Target="../tags/tag154.xml"/><Relationship Id="rId4" Type="http://schemas.openxmlformats.org/officeDocument/2006/relationships/tags" Target="../tags/tag118.xml"/><Relationship Id="rId39" Type="http://schemas.openxmlformats.org/officeDocument/2006/relationships/tags" Target="../tags/tag153.xml"/><Relationship Id="rId38" Type="http://schemas.openxmlformats.org/officeDocument/2006/relationships/tags" Target="../tags/tag152.xml"/><Relationship Id="rId37" Type="http://schemas.openxmlformats.org/officeDocument/2006/relationships/tags" Target="../tags/tag151.xml"/><Relationship Id="rId36" Type="http://schemas.openxmlformats.org/officeDocument/2006/relationships/tags" Target="../tags/tag150.xml"/><Relationship Id="rId35" Type="http://schemas.openxmlformats.org/officeDocument/2006/relationships/tags" Target="../tags/tag149.xml"/><Relationship Id="rId34" Type="http://schemas.openxmlformats.org/officeDocument/2006/relationships/tags" Target="../tags/tag148.xml"/><Relationship Id="rId33" Type="http://schemas.openxmlformats.org/officeDocument/2006/relationships/tags" Target="../tags/tag147.xml"/><Relationship Id="rId32" Type="http://schemas.openxmlformats.org/officeDocument/2006/relationships/tags" Target="../tags/tag146.xml"/><Relationship Id="rId31" Type="http://schemas.openxmlformats.org/officeDocument/2006/relationships/tags" Target="../tags/tag145.xml"/><Relationship Id="rId30" Type="http://schemas.openxmlformats.org/officeDocument/2006/relationships/tags" Target="../tags/tag144.xml"/><Relationship Id="rId3" Type="http://schemas.openxmlformats.org/officeDocument/2006/relationships/image" Target="../media/image60.png"/><Relationship Id="rId29" Type="http://schemas.openxmlformats.org/officeDocument/2006/relationships/tags" Target="../tags/tag143.xml"/><Relationship Id="rId28" Type="http://schemas.openxmlformats.org/officeDocument/2006/relationships/tags" Target="../tags/tag142.xml"/><Relationship Id="rId27" Type="http://schemas.openxmlformats.org/officeDocument/2006/relationships/tags" Target="../tags/tag141.xml"/><Relationship Id="rId26" Type="http://schemas.openxmlformats.org/officeDocument/2006/relationships/tags" Target="../tags/tag140.xml"/><Relationship Id="rId25" Type="http://schemas.openxmlformats.org/officeDocument/2006/relationships/tags" Target="../tags/tag139.xml"/><Relationship Id="rId24" Type="http://schemas.openxmlformats.org/officeDocument/2006/relationships/tags" Target="../tags/tag138.xml"/><Relationship Id="rId23" Type="http://schemas.openxmlformats.org/officeDocument/2006/relationships/tags" Target="../tags/tag137.xml"/><Relationship Id="rId22" Type="http://schemas.openxmlformats.org/officeDocument/2006/relationships/tags" Target="../tags/tag136.xml"/><Relationship Id="rId21" Type="http://schemas.openxmlformats.org/officeDocument/2006/relationships/tags" Target="../tags/tag135.xml"/><Relationship Id="rId20" Type="http://schemas.openxmlformats.org/officeDocument/2006/relationships/tags" Target="../tags/tag134.xml"/><Relationship Id="rId2" Type="http://schemas.openxmlformats.org/officeDocument/2006/relationships/tags" Target="../tags/tag117.xml"/><Relationship Id="rId19" Type="http://schemas.openxmlformats.org/officeDocument/2006/relationships/tags" Target="../tags/tag133.xml"/><Relationship Id="rId18" Type="http://schemas.openxmlformats.org/officeDocument/2006/relationships/tags" Target="../tags/tag132.xml"/><Relationship Id="rId17" Type="http://schemas.openxmlformats.org/officeDocument/2006/relationships/tags" Target="../tags/tag131.xml"/><Relationship Id="rId16" Type="http://schemas.openxmlformats.org/officeDocument/2006/relationships/tags" Target="../tags/tag130.xml"/><Relationship Id="rId15" Type="http://schemas.openxmlformats.org/officeDocument/2006/relationships/tags" Target="../tags/tag129.xml"/><Relationship Id="rId14" Type="http://schemas.openxmlformats.org/officeDocument/2006/relationships/tags" Target="../tags/tag128.xml"/><Relationship Id="rId13" Type="http://schemas.openxmlformats.org/officeDocument/2006/relationships/tags" Target="../tags/tag127.xml"/><Relationship Id="rId12" Type="http://schemas.openxmlformats.org/officeDocument/2006/relationships/tags" Target="../tags/tag126.xml"/><Relationship Id="rId11" Type="http://schemas.openxmlformats.org/officeDocument/2006/relationships/tags" Target="../tags/tag125.xml"/><Relationship Id="rId10" Type="http://schemas.openxmlformats.org/officeDocument/2006/relationships/tags" Target="../tags/tag124.xml"/><Relationship Id="rId1" Type="http://schemas.openxmlformats.org/officeDocument/2006/relationships/tags" Target="../tags/tag116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192.xml"/><Relationship Id="rId8" Type="http://schemas.openxmlformats.org/officeDocument/2006/relationships/tags" Target="../tags/tag191.xml"/><Relationship Id="rId7" Type="http://schemas.openxmlformats.org/officeDocument/2006/relationships/tags" Target="../tags/tag190.xml"/><Relationship Id="rId6" Type="http://schemas.openxmlformats.org/officeDocument/2006/relationships/tags" Target="../tags/tag189.xml"/><Relationship Id="rId5" Type="http://schemas.openxmlformats.org/officeDocument/2006/relationships/tags" Target="../tags/tag188.xml"/><Relationship Id="rId4" Type="http://schemas.openxmlformats.org/officeDocument/2006/relationships/tags" Target="../tags/tag187.xml"/><Relationship Id="rId3" Type="http://schemas.openxmlformats.org/officeDocument/2006/relationships/image" Target="../media/image61.png"/><Relationship Id="rId2" Type="http://schemas.openxmlformats.org/officeDocument/2006/relationships/tags" Target="../tags/tag186.xml"/><Relationship Id="rId16" Type="http://schemas.openxmlformats.org/officeDocument/2006/relationships/notesSlide" Target="../notesSlides/notesSlide27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196.xml"/><Relationship Id="rId13" Type="http://schemas.openxmlformats.org/officeDocument/2006/relationships/image" Target="../media/image59.png"/><Relationship Id="rId12" Type="http://schemas.openxmlformats.org/officeDocument/2006/relationships/tags" Target="../tags/tag195.xml"/><Relationship Id="rId11" Type="http://schemas.openxmlformats.org/officeDocument/2006/relationships/tags" Target="../tags/tag194.xml"/><Relationship Id="rId10" Type="http://schemas.openxmlformats.org/officeDocument/2006/relationships/tags" Target="../tags/tag193.xml"/><Relationship Id="rId1" Type="http://schemas.openxmlformats.org/officeDocument/2006/relationships/tags" Target="../tags/tag18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8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6.png"/><Relationship Id="rId8" Type="http://schemas.openxmlformats.org/officeDocument/2006/relationships/image" Target="../media/image95.png"/><Relationship Id="rId7" Type="http://schemas.openxmlformats.org/officeDocument/2006/relationships/image" Target="../media/image94.png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2" Type="http://schemas.openxmlformats.org/officeDocument/2006/relationships/notesSlide" Target="../notesSlides/notesSlide39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97.png"/><Relationship Id="rId1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tags" Target="../tags/tag204.xml"/><Relationship Id="rId8" Type="http://schemas.openxmlformats.org/officeDocument/2006/relationships/tags" Target="../tags/tag203.xml"/><Relationship Id="rId7" Type="http://schemas.openxmlformats.org/officeDocument/2006/relationships/tags" Target="../tags/tag202.xml"/><Relationship Id="rId6" Type="http://schemas.openxmlformats.org/officeDocument/2006/relationships/tags" Target="../tags/tag201.xml"/><Relationship Id="rId5" Type="http://schemas.openxmlformats.org/officeDocument/2006/relationships/tags" Target="../tags/tag200.xml"/><Relationship Id="rId4" Type="http://schemas.openxmlformats.org/officeDocument/2006/relationships/tags" Target="../tags/tag199.xml"/><Relationship Id="rId3" Type="http://schemas.openxmlformats.org/officeDocument/2006/relationships/image" Target="../media/image101.png"/><Relationship Id="rId2" Type="http://schemas.openxmlformats.org/officeDocument/2006/relationships/tags" Target="../tags/tag198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208.xml"/><Relationship Id="rId13" Type="http://schemas.openxmlformats.org/officeDocument/2006/relationships/image" Target="../media/image59.png"/><Relationship Id="rId12" Type="http://schemas.openxmlformats.org/officeDocument/2006/relationships/tags" Target="../tags/tag207.xml"/><Relationship Id="rId11" Type="http://schemas.openxmlformats.org/officeDocument/2006/relationships/tags" Target="../tags/tag206.xml"/><Relationship Id="rId10" Type="http://schemas.openxmlformats.org/officeDocument/2006/relationships/tags" Target="../tags/tag205.xml"/><Relationship Id="rId1" Type="http://schemas.openxmlformats.org/officeDocument/2006/relationships/tags" Target="../tags/tag19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2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image" Target="../media/image103.tiff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.png"/><Relationship Id="rId2" Type="http://schemas.openxmlformats.org/officeDocument/2006/relationships/tags" Target="../tags/tag1.xml"/><Relationship Id="rId1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6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13.png"/><Relationship Id="rId1" Type="http://schemas.openxmlformats.org/officeDocument/2006/relationships/image" Target="../media/image112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15.png"/><Relationship Id="rId1" Type="http://schemas.openxmlformats.org/officeDocument/2006/relationships/image" Target="../media/image114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7.png"/><Relationship Id="rId1" Type="http://schemas.openxmlformats.org/officeDocument/2006/relationships/image" Target="../media/image11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1.png"/><Relationship Id="rId1" Type="http://schemas.openxmlformats.org/officeDocument/2006/relationships/image" Target="../media/image120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3.png"/><Relationship Id="rId1" Type="http://schemas.openxmlformats.org/officeDocument/2006/relationships/image" Target="../media/image12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4.tiff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3.png"/><Relationship Id="rId8" Type="http://schemas.openxmlformats.org/officeDocument/2006/relationships/image" Target="../media/image132.png"/><Relationship Id="rId7" Type="http://schemas.openxmlformats.org/officeDocument/2006/relationships/image" Target="../media/image131.png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3" Type="http://schemas.openxmlformats.org/officeDocument/2006/relationships/notesSlide" Target="../notesSlides/notesSlide54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35.png"/><Relationship Id="rId10" Type="http://schemas.openxmlformats.org/officeDocument/2006/relationships/image" Target="../media/image134.png"/><Relationship Id="rId1" Type="http://schemas.openxmlformats.org/officeDocument/2006/relationships/image" Target="../media/image125.png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5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42.png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Relationship Id="rId3" Type="http://schemas.openxmlformats.org/officeDocument/2006/relationships/image" Target="../media/image138.jpeg"/><Relationship Id="rId2" Type="http://schemas.openxmlformats.org/officeDocument/2006/relationships/image" Target="../media/image137.png"/><Relationship Id="rId1" Type="http://schemas.openxmlformats.org/officeDocument/2006/relationships/image" Target="../media/image136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4.png"/><Relationship Id="rId1" Type="http://schemas.openxmlformats.org/officeDocument/2006/relationships/image" Target="../media/image143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6.png"/><Relationship Id="rId1" Type="http://schemas.openxmlformats.org/officeDocument/2006/relationships/image" Target="../media/image145.pn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image" Target="../media/image147.tiff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157.png"/><Relationship Id="rId7" Type="http://schemas.openxmlformats.org/officeDocument/2006/relationships/image" Target="../media/image156.png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0" Type="http://schemas.openxmlformats.org/officeDocument/2006/relationships/notesSlide" Target="../notesSlides/notesSlide58.xml"/><Relationship Id="rId1" Type="http://schemas.openxmlformats.org/officeDocument/2006/relationships/image" Target="../media/image15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8.png"/></Relationships>
</file>

<file path=ppt/slides/_rels/slide6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image" Target="../media/image15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image" Target="../media/image164.pn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image" Target="../media/image16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http://www.hitsz.edu.cn/UserFiles/banner/large/1498189993954.jpg">
            <a:hlinkClick r:id="rId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42009"/>
            <a:ext cx="9144000" cy="346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968" y="1905000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6600" b="1" dirty="0">
                <a:solidFill>
                  <a:srgbClr val="FF0000"/>
                </a:solidFill>
              </a:rPr>
              <a:t>第</a:t>
            </a:r>
            <a:r>
              <a:rPr lang="en-US" altLang="zh-CN" sz="6600" b="1" dirty="0">
                <a:solidFill>
                  <a:srgbClr val="FF0000"/>
                </a:solidFill>
              </a:rPr>
              <a:t>2</a:t>
            </a:r>
            <a:r>
              <a:rPr lang="zh-CN" altLang="en-US" sz="6600" b="1" dirty="0">
                <a:solidFill>
                  <a:srgbClr val="FF0000"/>
                </a:solidFill>
              </a:rPr>
              <a:t>章 数学基础</a:t>
            </a:r>
            <a:endParaRPr lang="zh-CN" altLang="en-US" sz="6600" b="1" dirty="0">
              <a:solidFill>
                <a:srgbClr val="FF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65F8BBB-D9FD-4CD1-B2D8-F57D902F9718}" type="datetime1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哈工大（深圳）计算机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063EC4C-CFD8-4F45-A0A2-30028C1F73DB}" type="slidenum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57200" y="274983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57200" y="248478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页脚占位符 4"/>
          <p:cNvSpPr txBox="1"/>
          <p:nvPr/>
        </p:nvSpPr>
        <p:spPr>
          <a:xfrm>
            <a:off x="0" y="-29817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第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章 </a:t>
            </a:r>
            <a:r>
              <a:rPr lang="zh-CN" altLang="en-US" b="1" dirty="0">
                <a:solidFill>
                  <a:srgbClr val="00B0F0"/>
                </a:solidFill>
                <a:latin typeface="Calibri" panose="020F0502020204030204"/>
                <a:ea typeface="宋体" panose="02010600030101010101" pitchFamily="2" charset="-122"/>
              </a:rPr>
              <a:t>数学基础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049" name="Picture 1" descr="C:\Users\Haijun\AppData\Roaming\Tencent\Users\2968516474\QQ\WinTemp\RichOle\O5)[OOM[}$H7(6{A~41GY`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137" y="1"/>
            <a:ext cx="970863" cy="83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接连接符 12"/>
          <p:cNvCxnSpPr/>
          <p:nvPr/>
        </p:nvCxnSpPr>
        <p:spPr>
          <a:xfrm>
            <a:off x="457200" y="6324600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ext Box 20"/>
          <p:cNvSpPr txBox="1"/>
          <p:nvPr/>
        </p:nvSpPr>
        <p:spPr>
          <a:xfrm>
            <a:off x="0" y="44624"/>
            <a:ext cx="9143999" cy="76944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 defTabSz="914400"/>
            <a:r>
              <a:rPr lang="zh-CN" altLang="en-US" sz="44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同阶函数集合 </a:t>
            </a:r>
            <a:endParaRPr lang="zh-CN" altLang="en-US" sz="44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7832" name="Text Box 27"/>
              <p:cNvSpPr txBox="1">
                <a:spLocks noChangeArrowheads="1"/>
              </p:cNvSpPr>
              <p:nvPr/>
            </p:nvSpPr>
            <p:spPr bwMode="auto">
              <a:xfrm>
                <a:off x="234157" y="908720"/>
                <a:ext cx="8675686" cy="2760499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algn="l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algn="l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algn="l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None/>
                  <a:defRPr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800" dirty="0" smtClean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对于给定的函数</m:t>
                    </m:r>
                    <m:r>
                      <a:rPr lang="en-US" altLang="zh-CN" sz="280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+mn-ea"/>
                        <a:sym typeface="Symbol" panose="05050102010706020507" pitchFamily="18" charset="2"/>
                      </a:rPr>
                      <m:t>𝑔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+mn-ea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sz="28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+mn-ea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8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endParaRPr lang="en-US" altLang="zh-CN" sz="2800" dirty="0">
                  <a:solidFill>
                    <a:srgbClr val="7030A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0">
                  <a:spcBef>
                    <a:spcPct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800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</m:t>
                      </m:r>
                      <m:d>
                        <m:dPr>
                          <m:ctrlPr>
                            <a:rPr kumimoji="1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kumimoji="1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𝑔</m:t>
                          </m:r>
                          <m:d>
                            <m:dPr>
                              <m:ctrlPr>
                                <a:rPr kumimoji="1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kumimoji="1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={</m:t>
                      </m:r>
                      <m:r>
                        <a:rPr kumimoji="1" lang="en-US" altLang="zh-C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kumimoji="1"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</m:e>
                      </m:d>
                      <m:r>
                        <a:rPr kumimoji="1"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|∃</m:t>
                      </m:r>
                      <m:sSub>
                        <m:sSubPr>
                          <m:ctrlPr>
                            <a:rPr kumimoji="1"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&gt;</m:t>
                      </m:r>
                      <m:r>
                        <a:rPr kumimoji="1"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0</m:t>
                      </m:r>
                      <m:r>
                        <m:rPr>
                          <m:nor/>
                        </m:rPr>
                        <a:rPr lang="zh-CN" altLang="en-US" sz="28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和</m:t>
                      </m:r>
                      <m:sSub>
                        <m:sSubPr>
                          <m:ctrlPr>
                            <a:rPr kumimoji="1"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,</m:t>
                      </m:r>
                      <m:r>
                        <m:rPr>
                          <m:nor/>
                        </m:rPr>
                        <a:rPr lang="zh-CN" altLang="en-US" sz="2800" dirty="0">
                          <a:solidFill>
                            <a:srgbClr val="0000FF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sym typeface="Symbol" panose="05050102010706020507" pitchFamily="18" charset="2"/>
                        </a:rPr>
                        <m:t>对于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800" b="0" i="0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lvl="0">
                  <a:spcBef>
                    <a:spcPct val="0"/>
                  </a:spcBef>
                  <a:buNone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1</m:t>
                        </m:r>
                      </m:sub>
                    </m:sSub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𝑔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lang="en-US" altLang="zh-CN" sz="2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kumimoji="1"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lang="en-US" altLang="zh-CN" sz="2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sub>
                    </m:sSub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𝑔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}</m:t>
                    </m:r>
                  </m:oMath>
                </a14:m>
                <a:r>
                  <a:rPr kumimoji="1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，</a:t>
                </a:r>
                <a:r>
                  <a:rPr kumimoji="1" lang="zh-CN" alt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称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800" dirty="0" smtClean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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𝑔</m:t>
                        </m:r>
                        <m:d>
                          <m:dPr>
                            <m:ctrlPr>
                              <a:rPr kumimoji="1"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kumimoji="1"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kumimoji="1" lang="zh-CN" alt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是与</a:t>
                </a:r>
                <a14:m>
                  <m:oMath xmlns:m="http://schemas.openxmlformats.org/officeDocument/2006/math">
                    <m:r>
                      <a:rPr kumimoji="1" lang="en-US" altLang="zh-CN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𝑔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</m:oMath>
                </a14:m>
                <a:r>
                  <a:rPr kumimoji="1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同阶</a:t>
                </a:r>
                <a:r>
                  <a:rPr kumimoji="1" lang="zh-CN" alt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的函数集合。</a:t>
                </a:r>
                <a:endParaRPr kumimoji="1" lang="en-US" altLang="zh-CN" sz="2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457200" lvl="0" indent="-457200">
                  <a:spcBef>
                    <a:spcPct val="0"/>
                  </a:spcBef>
                  <a:defRPr/>
                </a:pPr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如果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∈</m:t>
                    </m:r>
                    <m:r>
                      <m:rPr>
                        <m:nor/>
                      </m:rPr>
                      <a:rPr lang="en-US" altLang="zh-CN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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𝑔</m:t>
                        </m:r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，</a:t>
                </a:r>
                <a14:m>
                  <m:oMath xmlns:m="http://schemas.openxmlformats.org/officeDocument/2006/math">
                    <m:r>
                      <a:rPr kumimoji="1" lang="en-US" altLang="zh-CN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与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𝑔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同阶</a:t>
                </a: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457200" lvl="0" indent="-457200">
                  <a:spcBef>
                    <a:spcPct val="0"/>
                  </a:spcBef>
                  <a:defRPr/>
                </a:pPr>
                <a:r>
                  <a:rPr kumimoji="1"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sym typeface="Symbol" panose="05050102010706020507" pitchFamily="18" charset="2"/>
                  </a:rPr>
                  <a:t>如果</a:t>
                </a:r>
                <a14:m>
                  <m:oMath xmlns:m="http://schemas.openxmlformats.org/officeDocument/2006/math">
                    <m:r>
                      <a:rPr kumimoji="1" lang="en-US" altLang="zh-CN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∈</m:t>
                    </m:r>
                    <m:r>
                      <m:rPr>
                        <m:nor/>
                      </m:rPr>
                      <a:rPr lang="en-US" altLang="zh-CN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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𝑔</m:t>
                        </m:r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kumimoji="1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，记作</a:t>
                </a:r>
                <a14:m>
                  <m:oMath xmlns:m="http://schemas.openxmlformats.org/officeDocument/2006/math">
                    <m:r>
                      <a:rPr kumimoji="1" lang="en-US" altLang="zh-CN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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𝑔</m:t>
                        </m:r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endPara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77832" name="Text 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4157" y="908720"/>
                <a:ext cx="8675686" cy="2760499"/>
              </a:xfrm>
              <a:prstGeom prst="rect">
                <a:avLst/>
              </a:prstGeom>
              <a:blipFill rotWithShape="1">
                <a:blip r:embed="rId1"/>
                <a:stretch>
                  <a:fillRect l="-152" t="-461" r="-145" b="-821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971" name="Line 4"/>
          <p:cNvSpPr/>
          <p:nvPr/>
        </p:nvSpPr>
        <p:spPr>
          <a:xfrm>
            <a:off x="1600200" y="3708032"/>
            <a:ext cx="0" cy="2209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972" name="Line 5"/>
          <p:cNvSpPr/>
          <p:nvPr/>
        </p:nvSpPr>
        <p:spPr>
          <a:xfrm>
            <a:off x="1600200" y="5917832"/>
            <a:ext cx="5181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3973" name="Text Box 6"/>
              <p:cNvSpPr txBox="1"/>
              <p:nvPr/>
            </p:nvSpPr>
            <p:spPr>
              <a:xfrm>
                <a:off x="3680010" y="6033988"/>
                <a:ext cx="4132349" cy="578685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zh-CN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8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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𝑔</m:t>
                        </m:r>
                        <m:d>
                          <m:dPr>
                            <m:ctrlPr>
                              <a:rPr kumimoji="1"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kumimoji="1"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  <a:sym typeface="Symbol" panose="05050102010706020507" pitchFamily="18" charset="2"/>
                  </a:rPr>
                  <a:t>渐进</a:t>
                </a:r>
                <a:r>
                  <a:rPr lang="zh-CN" altLang="en-US" sz="2800" dirty="0">
                    <a:solidFill>
                      <a:srgbClr val="0070C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Symbol" panose="05050102010706020507" pitchFamily="18" charset="2"/>
                  </a:rPr>
                  <a:t>紧</a:t>
                </a:r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  <a:sym typeface="Symbol" panose="05050102010706020507" pitchFamily="18" charset="2"/>
                  </a:rPr>
                  <a:t>界</a:t>
                </a:r>
                <a:endPara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83973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0010" y="6033988"/>
                <a:ext cx="4132349" cy="578685"/>
              </a:xfrm>
              <a:prstGeom prst="rect">
                <a:avLst/>
              </a:prstGeom>
              <a:blipFill rotWithShape="1">
                <a:blip r:embed="rId2"/>
                <a:stretch>
                  <a:fillRect l="-4" t="-38" r="-1230" b="72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974" name="Freeform 7"/>
          <p:cNvSpPr/>
          <p:nvPr/>
        </p:nvSpPr>
        <p:spPr>
          <a:xfrm>
            <a:off x="1600200" y="4927232"/>
            <a:ext cx="3352800" cy="990600"/>
          </a:xfrm>
          <a:custGeom>
            <a:avLst/>
            <a:gdLst/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0" t="0" r="0" b="0"/>
            <a:pathLst>
              <a:path w="2112" h="624">
                <a:moveTo>
                  <a:pt x="0" y="624"/>
                </a:moveTo>
                <a:cubicBezTo>
                  <a:pt x="112" y="556"/>
                  <a:pt x="224" y="488"/>
                  <a:pt x="288" y="432"/>
                </a:cubicBezTo>
                <a:cubicBezTo>
                  <a:pt x="352" y="376"/>
                  <a:pt x="328" y="312"/>
                  <a:pt x="384" y="288"/>
                </a:cubicBezTo>
                <a:cubicBezTo>
                  <a:pt x="440" y="264"/>
                  <a:pt x="536" y="304"/>
                  <a:pt x="624" y="288"/>
                </a:cubicBezTo>
                <a:cubicBezTo>
                  <a:pt x="712" y="272"/>
                  <a:pt x="848" y="216"/>
                  <a:pt x="912" y="192"/>
                </a:cubicBezTo>
                <a:cubicBezTo>
                  <a:pt x="976" y="168"/>
                  <a:pt x="920" y="168"/>
                  <a:pt x="1008" y="144"/>
                </a:cubicBezTo>
                <a:cubicBezTo>
                  <a:pt x="1096" y="120"/>
                  <a:pt x="1296" y="56"/>
                  <a:pt x="1440" y="48"/>
                </a:cubicBezTo>
                <a:cubicBezTo>
                  <a:pt x="1584" y="40"/>
                  <a:pt x="1760" y="104"/>
                  <a:pt x="1872" y="96"/>
                </a:cubicBezTo>
                <a:cubicBezTo>
                  <a:pt x="1984" y="88"/>
                  <a:pt x="2072" y="16"/>
                  <a:pt x="2112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3975" name="Freeform 8"/>
          <p:cNvSpPr/>
          <p:nvPr/>
        </p:nvSpPr>
        <p:spPr>
          <a:xfrm>
            <a:off x="1600200" y="3860432"/>
            <a:ext cx="3048000" cy="2057400"/>
          </a:xfrm>
          <a:custGeom>
            <a:avLst/>
            <a:gdLst/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0" t="0" r="0" b="0"/>
            <a:pathLst>
              <a:path w="1920" h="1296">
                <a:moveTo>
                  <a:pt x="0" y="1296"/>
                </a:moveTo>
                <a:cubicBezTo>
                  <a:pt x="36" y="1060"/>
                  <a:pt x="72" y="824"/>
                  <a:pt x="144" y="720"/>
                </a:cubicBezTo>
                <a:cubicBezTo>
                  <a:pt x="216" y="616"/>
                  <a:pt x="336" y="712"/>
                  <a:pt x="432" y="672"/>
                </a:cubicBezTo>
                <a:cubicBezTo>
                  <a:pt x="528" y="632"/>
                  <a:pt x="624" y="520"/>
                  <a:pt x="720" y="480"/>
                </a:cubicBezTo>
                <a:cubicBezTo>
                  <a:pt x="816" y="440"/>
                  <a:pt x="928" y="456"/>
                  <a:pt x="1008" y="432"/>
                </a:cubicBezTo>
                <a:cubicBezTo>
                  <a:pt x="1088" y="408"/>
                  <a:pt x="1104" y="352"/>
                  <a:pt x="1200" y="336"/>
                </a:cubicBezTo>
                <a:cubicBezTo>
                  <a:pt x="1296" y="320"/>
                  <a:pt x="1464" y="392"/>
                  <a:pt x="1584" y="336"/>
                </a:cubicBezTo>
                <a:cubicBezTo>
                  <a:pt x="1704" y="280"/>
                  <a:pt x="1864" y="56"/>
                  <a:pt x="1920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3976" name="Freeform 9"/>
          <p:cNvSpPr/>
          <p:nvPr/>
        </p:nvSpPr>
        <p:spPr>
          <a:xfrm>
            <a:off x="1600200" y="4470032"/>
            <a:ext cx="3200400" cy="1079500"/>
          </a:xfrm>
          <a:custGeom>
            <a:avLst/>
            <a:gdLst/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0" t="0" r="0" b="0"/>
            <a:pathLst>
              <a:path w="2016" h="680">
                <a:moveTo>
                  <a:pt x="0" y="480"/>
                </a:moveTo>
                <a:cubicBezTo>
                  <a:pt x="52" y="516"/>
                  <a:pt x="104" y="552"/>
                  <a:pt x="144" y="576"/>
                </a:cubicBezTo>
                <a:cubicBezTo>
                  <a:pt x="184" y="600"/>
                  <a:pt x="208" y="632"/>
                  <a:pt x="240" y="624"/>
                </a:cubicBezTo>
                <a:cubicBezTo>
                  <a:pt x="272" y="616"/>
                  <a:pt x="304" y="520"/>
                  <a:pt x="336" y="528"/>
                </a:cubicBezTo>
                <a:cubicBezTo>
                  <a:pt x="368" y="536"/>
                  <a:pt x="400" y="680"/>
                  <a:pt x="432" y="672"/>
                </a:cubicBezTo>
                <a:cubicBezTo>
                  <a:pt x="464" y="664"/>
                  <a:pt x="480" y="528"/>
                  <a:pt x="528" y="480"/>
                </a:cubicBezTo>
                <a:cubicBezTo>
                  <a:pt x="576" y="432"/>
                  <a:pt x="608" y="432"/>
                  <a:pt x="720" y="384"/>
                </a:cubicBezTo>
                <a:cubicBezTo>
                  <a:pt x="832" y="336"/>
                  <a:pt x="1096" y="224"/>
                  <a:pt x="1200" y="192"/>
                </a:cubicBezTo>
                <a:cubicBezTo>
                  <a:pt x="1304" y="160"/>
                  <a:pt x="1288" y="208"/>
                  <a:pt x="1344" y="192"/>
                </a:cubicBezTo>
                <a:cubicBezTo>
                  <a:pt x="1400" y="176"/>
                  <a:pt x="1424" y="128"/>
                  <a:pt x="1536" y="96"/>
                </a:cubicBezTo>
                <a:cubicBezTo>
                  <a:pt x="1648" y="64"/>
                  <a:pt x="1936" y="16"/>
                  <a:pt x="2016" y="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3977" name="Line 12"/>
          <p:cNvSpPr/>
          <p:nvPr/>
        </p:nvSpPr>
        <p:spPr>
          <a:xfrm>
            <a:off x="2362200" y="4927232"/>
            <a:ext cx="0" cy="990600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83978" name="Text Box 13"/>
          <p:cNvSpPr txBox="1"/>
          <p:nvPr/>
        </p:nvSpPr>
        <p:spPr>
          <a:xfrm>
            <a:off x="6918325" y="5654307"/>
            <a:ext cx="3365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endParaRPr lang="en-US" altLang="zh-CN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3979" name="Text Box 14"/>
          <p:cNvSpPr txBox="1"/>
          <p:nvPr/>
        </p:nvSpPr>
        <p:spPr>
          <a:xfrm>
            <a:off x="2133600" y="5589195"/>
            <a:ext cx="4381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lang="en-US" altLang="zh-CN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3980" name="Text Box 15"/>
              <p:cNvSpPr txBox="1"/>
              <p:nvPr/>
            </p:nvSpPr>
            <p:spPr>
              <a:xfrm>
                <a:off x="4856202" y="4565282"/>
                <a:ext cx="1488997" cy="58477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𝑔</m:t>
                      </m:r>
                      <m:d>
                        <m:d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altLang="zh-CN" sz="32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83980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202" y="4565282"/>
                <a:ext cx="1488997" cy="584775"/>
              </a:xfrm>
              <a:prstGeom prst="rect">
                <a:avLst/>
              </a:prstGeom>
              <a:blipFill rotWithShape="1">
                <a:blip r:embed="rId3"/>
                <a:stretch>
                  <a:fillRect l="-24" t="-46" r="19" b="35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981" name="Text Box 16"/>
              <p:cNvSpPr txBox="1"/>
              <p:nvPr/>
            </p:nvSpPr>
            <p:spPr>
              <a:xfrm>
                <a:off x="4562532" y="3555632"/>
                <a:ext cx="1498487" cy="58477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𝑔</m:t>
                      </m:r>
                      <m:d>
                        <m:d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altLang="zh-CN" sz="32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83981" name="Text 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2532" y="3555632"/>
                <a:ext cx="1498487" cy="584775"/>
              </a:xfrm>
              <a:prstGeom prst="rect">
                <a:avLst/>
              </a:prstGeom>
              <a:blipFill rotWithShape="1">
                <a:blip r:embed="rId4"/>
                <a:stretch>
                  <a:fillRect l="-4" t="-46" r="39" b="35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982" name="Text Box 17"/>
              <p:cNvSpPr txBox="1"/>
              <p:nvPr/>
            </p:nvSpPr>
            <p:spPr>
              <a:xfrm>
                <a:off x="4783683" y="4089032"/>
                <a:ext cx="1108572" cy="58477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altLang="zh-CN" sz="32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83982" name="Text 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683" y="4089032"/>
                <a:ext cx="1108572" cy="584775"/>
              </a:xfrm>
              <a:prstGeom prst="rect">
                <a:avLst/>
              </a:prstGeom>
              <a:blipFill rotWithShape="1">
                <a:blip r:embed="rId5"/>
                <a:stretch>
                  <a:fillRect l="-21" t="-46" r="8" b="35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接连接符 2"/>
          <p:cNvCxnSpPr/>
          <p:nvPr/>
        </p:nvCxnSpPr>
        <p:spPr>
          <a:xfrm>
            <a:off x="3203848" y="1864624"/>
            <a:ext cx="208823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5524211" y="1863035"/>
            <a:ext cx="1129680" cy="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4" grpId="0" animBg="1"/>
      <p:bldP spid="83975" grpId="0" animBg="1"/>
      <p:bldP spid="83976" grpId="0" animBg="1"/>
      <p:bldP spid="83978" grpId="0"/>
      <p:bldP spid="83979" grpId="0"/>
      <p:bldP spid="83980" grpId="0"/>
      <p:bldP spid="83981" grpId="0"/>
      <p:bldP spid="8398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587218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en-US" altLang="zh-CN" sz="1400" dirty="0">
                <a:solidFill>
                  <a:srgbClr val="898989"/>
                </a:solidFill>
              </a:rPr>
            </a:fld>
            <a:endParaRPr lang="en-US" altLang="zh-CN" sz="1400" dirty="0">
              <a:solidFill>
                <a:srgbClr val="898989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6018" name="Rectangle 2"/>
              <p:cNvSpPr>
                <a:spLocks noGrp="1"/>
              </p:cNvSpPr>
              <p:nvPr>
                <p:ph type="title"/>
              </p:nvPr>
            </p:nvSpPr>
            <p:spPr>
              <a:xfrm>
                <a:off x="471805" y="-99392"/>
                <a:ext cx="7772400" cy="782960"/>
              </a:xfrm>
            </p:spPr>
            <p:txBody>
              <a:bodyPr wrap="square" lIns="91440" tIns="45720" rIns="91440" bIns="45720" anchor="ctr"/>
              <a:lstStyle/>
              <a:p>
                <a:pPr eaLnBrk="1" hangingPunct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4000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</m:t>
                    </m:r>
                    <m:d>
                      <m:dPr>
                        <m:ctrlPr>
                          <a:rPr lang="en-US" altLang="zh-CN" sz="400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sz="400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lang="en-US" altLang="zh-CN" sz="400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4000" kern="1200" dirty="0">
                    <a:solidFill>
                      <a:srgbClr val="0070C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Symbol" panose="05050102010706020507" pitchFamily="18" charset="2"/>
                  </a:rPr>
                  <a:t>函数的例子</a:t>
                </a:r>
                <a:endParaRPr lang="en-US" altLang="zh-CN" sz="4000" kern="1200" dirty="0">
                  <a:solidFill>
                    <a:srgbClr val="0070C0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86018" name="Rectangle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71805" y="-99392"/>
                <a:ext cx="7772400" cy="782960"/>
              </a:xfrm>
              <a:blipFill rotWithShape="1">
                <a:blip r:embed="rId1"/>
                <a:stretch>
                  <a:fillRect t="42" b="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32098" y="5921722"/>
                <a:ext cx="9073008" cy="787139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txBody>
              <a:bodyPr wrap="square" rtlCol="0" anchor="t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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𝑔</m:t>
                        </m:r>
                        <m:d>
                          <m:dPr>
                            <m:ctrlPr>
                              <a:rPr kumimoji="1"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kumimoji="1"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kumimoji="1"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={</m:t>
                    </m:r>
                    <m:r>
                      <a:rPr kumimoji="1"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|∃</m:t>
                    </m:r>
                    <m:sSub>
                      <m:sSubPr>
                        <m:ctrlPr>
                          <a:rPr kumimoji="1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1</m:t>
                        </m:r>
                      </m:sub>
                    </m:sSub>
                    <m:r>
                      <a:rPr kumimoji="1"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,</m:t>
                    </m:r>
                    <m:sSub>
                      <m:sSubPr>
                        <m:ctrlPr>
                          <a:rPr kumimoji="1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sub>
                    </m:sSub>
                    <m:r>
                      <a:rPr kumimoji="1"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&gt;</m:t>
                    </m:r>
                    <m:r>
                      <a:rPr kumimoji="1"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0</m:t>
                    </m:r>
                    <m:r>
                      <m:rPr>
                        <m:nor/>
                      </m:rPr>
                      <a:rPr lang="zh-CN" altLang="en-US" sz="2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和</m:t>
                    </m:r>
                    <m:sSub>
                      <m:sSubPr>
                        <m:ctrlPr>
                          <a:rPr kumimoji="1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  <m:sub>
                        <m:r>
                          <a:rPr kumimoji="1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0</m:t>
                        </m:r>
                      </m:sub>
                    </m:sSub>
                    <m:r>
                      <a:rPr kumimoji="1"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m:rPr>
                        <m:nor/>
                      </m:rPr>
                      <a:rPr lang="zh-CN" altLang="en-US" sz="2000" dirty="0">
                        <a:solidFill>
                          <a:srgbClr val="0000FF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sym typeface="Symbol" panose="05050102010706020507" pitchFamily="18" charset="2"/>
                      </a:rPr>
                      <m:t>对于</m:t>
                    </m:r>
                    <m:r>
                      <a:rPr lang="zh-CN" altLang="en-US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1</m:t>
                        </m:r>
                      </m:sub>
                    </m:sSub>
                    <m:r>
                      <a:rPr kumimoji="1"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𝑔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kumimoji="1"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kumimoji="1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sub>
                    </m:sSub>
                    <m:r>
                      <a:rPr kumimoji="1"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𝑔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}</m:t>
                    </m:r>
                  </m:oMath>
                </a14:m>
                <a:r>
                  <a:rPr kumimoji="1"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，称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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𝑔</m:t>
                        </m:r>
                        <m:d>
                          <m:dPr>
                            <m:ctrlPr>
                              <a:rPr kumimoji="1"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kumimoji="1"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kumimoji="1"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是与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𝑔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</m:oMath>
                </a14:m>
                <a:r>
                  <a:rPr kumimoji="1"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的同阶函数集合。</a:t>
                </a:r>
                <a:endParaRPr kumimoji="1" lang="en-US" altLang="zh-CN" sz="2000" dirty="0"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98" y="5921722"/>
                <a:ext cx="9073008" cy="787139"/>
              </a:xfrm>
              <a:prstGeom prst="rect">
                <a:avLst/>
              </a:prstGeom>
              <a:blipFill rotWithShape="1">
                <a:blip r:embed="rId2"/>
                <a:stretch>
                  <a:fillRect l="-4" t="-44" r="5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35496" y="692696"/>
                <a:ext cx="9073008" cy="613886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1.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证明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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692696"/>
                <a:ext cx="9073008" cy="613886"/>
              </a:xfrm>
              <a:prstGeom prst="rect">
                <a:avLst/>
              </a:prstGeom>
              <a:blipFill rotWithShape="1">
                <a:blip r:embed="rId3"/>
                <a:stretch>
                  <a:fillRect l="-146" t="-2158" r="-139" b="-2006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35496" y="1355909"/>
                <a:ext cx="9073008" cy="223824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证明：只需找到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𝑐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1</m:t>
                        </m:r>
                      </m:sub>
                    </m:sSub>
                    <m:r>
                      <a:rPr kumimoji="1"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,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𝑐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sub>
                    </m:sSub>
                    <m:r>
                      <a:rPr kumimoji="1"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&gt;</m:t>
                    </m:r>
                    <m:r>
                      <a:rPr kumimoji="1"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0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，且满足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𝑐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𝑐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两边同除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，得到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𝑐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𝑐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对于任意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𝑛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𝑐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；且对于任意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𝑛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𝑐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14</m:t>
                    </m:r>
                  </m:oMath>
                </a14:m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因此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𝑐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14</m:t>
                    </m:r>
                  </m:oMath>
                </a14:m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,</a:t>
                </a:r>
                <a:r>
                  <a:rPr kumimoji="1" lang="en-US" altLang="zh-CN" dirty="0">
                    <a:solidFill>
                      <a:srgbClr val="0000FF"/>
                    </a:solidFill>
                    <a:ea typeface="Cambria Math" panose="02040503050406030204" pitchFamily="18" charset="0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𝑐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</m:t>
                    </m:r>
                  </m:oMath>
                </a14:m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1355909"/>
                <a:ext cx="9073008" cy="2238241"/>
              </a:xfrm>
              <a:prstGeom prst="rect">
                <a:avLst/>
              </a:prstGeom>
              <a:blipFill rotWithShape="1">
                <a:blip r:embed="rId4"/>
                <a:stretch>
                  <a:fillRect l="-146" t="-576" r="-139" b="-2040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35496" y="3658032"/>
                <a:ext cx="9073008" cy="46166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2.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证明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6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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3658032"/>
                <a:ext cx="9073008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146" t="-2844" r="-139" b="-2653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44798" y="4193028"/>
                <a:ext cx="9073008" cy="16842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证明：如果存在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𝑐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1</m:t>
                        </m:r>
                      </m:sub>
                    </m:sSub>
                    <m:r>
                      <a:rPr kumimoji="1"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,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𝑐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sub>
                    </m:sSub>
                    <m:r>
                      <a:rPr kumimoji="1"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&gt;</m:t>
                    </m:r>
                    <m:r>
                      <a:rPr kumimoji="1"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0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，且满足当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&gt;</m:t>
                        </m:r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时，有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kumimoji="1"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𝑐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6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𝑐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𝑐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/</m:t>
                    </m:r>
                    <m:r>
                      <a:rPr kumimoji="1"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6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𝑐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/</m:t>
                    </m:r>
                    <m:r>
                      <a:rPr kumimoji="1"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6</m:t>
                    </m:r>
                  </m:oMath>
                </a14:m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𝑐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sub>
                    </m:sSub>
                    <m:r>
                      <a:rPr kumimoji="1"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&gt;</m:t>
                    </m:r>
                    <m:r>
                      <a:rPr kumimoji="1"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0</m:t>
                    </m:r>
                    <m:r>
                      <a:rPr kumimoji="1"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是一个正常数</a:t>
                </a:r>
                <a:r>
                  <a:rPr lang="zh-CN" altLang="en-US" dirty="0"/>
                  <a:t>，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所以对任意大的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，不等式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𝑐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sub>
                    </m:sSub>
                    <m:r>
                      <a:rPr kumimoji="1"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/</m:t>
                    </m:r>
                    <m:r>
                      <a:rPr kumimoji="1"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6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不成立</a:t>
                </a:r>
                <a:endParaRPr lang="en-US" altLang="zh-CN" dirty="0">
                  <a:solidFill>
                    <a:schemeClr val="tx1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8" y="4193028"/>
                <a:ext cx="9073008" cy="1684244"/>
              </a:xfrm>
              <a:prstGeom prst="rect">
                <a:avLst/>
              </a:prstGeom>
              <a:blipFill rotWithShape="1">
                <a:blip r:embed="rId6"/>
                <a:stretch>
                  <a:fillRect l="-144" t="-761" r="-135" b="-1374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8065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 wrap="square" lIns="91440" tIns="45720" rIns="91440" bIns="45720" anchor="ctr"/>
              <a:lstStyle/>
              <a:p>
                <a:pPr eaLnBrk="1" hangingPunct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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kern="1200" dirty="0">
                    <a:solidFill>
                      <a:srgbClr val="0070C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Symbol" panose="05050102010706020507" pitchFamily="18" charset="2"/>
                  </a:rPr>
                  <a:t>函数的例子</a:t>
                </a:r>
                <a:endParaRPr lang="zh-CN" altLang="en-US" kern="1200" dirty="0">
                  <a:solidFill>
                    <a:srgbClr val="0070C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88065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06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600200"/>
                <a:ext cx="8229600" cy="3196952"/>
              </a:xfr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lIns="91440" tIns="45720" rIns="91440" bIns="45720" anchor="t"/>
              <a:lstStyle/>
              <a:p>
                <a:pPr eaLnBrk="1" hangingPunct="1">
                  <a:lnSpc>
                    <a:spcPct val="120000"/>
                  </a:lnSpc>
                  <a:spcBef>
                    <a:spcPts val="1200"/>
                  </a:spcBef>
                </a:pPr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通常</a:t>
                </a:r>
                <a14:m>
                  <m:oMath xmlns:m="http://schemas.openxmlformats.org/officeDocument/2006/math">
                    <m:r>
                      <a:rPr kumimoji="1" lang="en-US" altLang="zh-CN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r>
                      <m:rPr>
                        <m:nor/>
                      </m:rPr>
                      <a:rPr kumimoji="1" lang="en-US" altLang="zh-CN" sz="28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𝑛</m:t>
                    </m:r>
                    <m:r>
                      <m:rPr>
                        <m:nor/>
                      </m:rPr>
                      <a:rPr kumimoji="1" lang="en-US" altLang="zh-CN" sz="28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𝑎</m:t>
                    </m:r>
                    <m:sSup>
                      <m:sSupPr>
                        <m:ctrlP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kumimoji="1"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  <m:sup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sup>
                    </m:sSup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+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𝑏𝑛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+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𝑐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8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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a:rPr kumimoji="1"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  <m:sup>
                            <m:r>
                              <a:rPr kumimoji="1"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，其中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𝑎</m:t>
                    </m:r>
                    <m:r>
                      <a:rPr kumimoji="1"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a:rPr kumimoji="1"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𝑏</m:t>
                    </m:r>
                    <m:r>
                      <a:rPr kumimoji="1"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a:rPr kumimoji="1"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𝑐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是常数且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𝑎</m:t>
                    </m:r>
                    <m:r>
                      <a:rPr kumimoji="1"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&gt;</m:t>
                    </m:r>
                    <m:r>
                      <a:rPr kumimoji="1"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0</m:t>
                    </m:r>
                    <m:r>
                      <a:rPr kumimoji="1"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endParaRPr lang="en-US" altLang="zh-CN" sz="28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200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𝑝</m:t>
                    </m:r>
                    <m:r>
                      <m:rPr>
                        <m:nor/>
                      </m:rPr>
                      <a:rPr kumimoji="1" lang="en-US" altLang="zh-CN" sz="280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𝑛</m:t>
                    </m:r>
                    <m:r>
                      <m:rPr>
                        <m:nor/>
                      </m:rPr>
                      <a:rPr kumimoji="1" lang="en-US" altLang="zh-CN" sz="280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kumimoji="1"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1"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𝑖</m:t>
                        </m:r>
                        <m:r>
                          <a:rPr kumimoji="1"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=</m:t>
                        </m:r>
                        <m:r>
                          <a:rPr kumimoji="1"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0</m:t>
                        </m:r>
                      </m:sub>
                      <m:sup>
                        <m:r>
                          <a:rPr kumimoji="1"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kumimoji="1"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a:rPr kumimoji="1"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  <m:sup>
                            <m:r>
                              <a:rPr kumimoji="1"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𝑖</m:t>
                            </m:r>
                          </m:sup>
                        </m:sSup>
                      </m:e>
                    </m:nary>
                    <m:r>
                      <a:rPr kumimoji="1"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是常数且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𝑑</m:t>
                        </m:r>
                      </m:sub>
                    </m:sSub>
                    <m:r>
                      <a:rPr kumimoji="1"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&gt;</m:t>
                    </m:r>
                    <m:r>
                      <a:rPr kumimoji="1"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0</m:t>
                    </m:r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.</a:t>
                </a:r>
                <a:endParaRPr lang="en-US" altLang="zh-CN" sz="2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eaLnBrk="1" hangingPunct="1">
                  <a:lnSpc>
                    <a:spcPct val="1200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kumimoji="1" lang="en-US" altLang="zh-CN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𝑝</m:t>
                    </m:r>
                    <m:r>
                      <m:rPr>
                        <m:nor/>
                      </m:rPr>
                      <a:rPr kumimoji="1" lang="en-US" altLang="zh-CN" sz="240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kumimoji="1"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𝑛</m:t>
                    </m:r>
                    <m:r>
                      <m:rPr>
                        <m:nor/>
                      </m:rPr>
                      <a:rPr kumimoji="1" lang="en-US" altLang="zh-CN" sz="240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  <m:r>
                      <a:rPr kumimoji="1"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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  <m:sup>
                            <m:r>
                              <a:rPr kumimoji="1"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200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800" dirty="0" smtClean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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a:rPr kumimoji="1"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  <m:sup>
                            <m:r>
                              <a:rPr kumimoji="1"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0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或者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800" dirty="0" smtClean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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1</m:t>
                        </m:r>
                      </m:e>
                    </m:d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，常数时间复杂性</a:t>
                </a:r>
                <a:endParaRPr lang="zh-CN" altLang="en-US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8066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600200"/>
                <a:ext cx="8229600" cy="3196952"/>
              </a:xfrm>
              <a:blipFill rotWithShape="1">
                <a:blip r:embed="rId2"/>
                <a:stretch>
                  <a:fillRect l="-154" t="-397" r="-154" b="-2829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/>
          </p:cNvSpPr>
          <p:nvPr>
            <p:ph type="title"/>
          </p:nvPr>
        </p:nvSpPr>
        <p:spPr>
          <a:xfrm>
            <a:off x="609600" y="228600"/>
            <a:ext cx="7772400" cy="1143000"/>
          </a:xfrm>
        </p:spPr>
        <p:txBody>
          <a:bodyPr wrap="square" lIns="91440" tIns="45720" rIns="91440" bIns="45720" anchor="ctr"/>
          <a:lstStyle/>
          <a:p>
            <a:pPr eaLnBrk="1" hangingPunct="1"/>
            <a:r>
              <a:rPr lang="zh-CN" altLang="en-US" kern="1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Symbol" panose="05050102010706020507" pitchFamily="18" charset="2"/>
              </a:rPr>
              <a:t>低阶函数集合</a:t>
            </a:r>
            <a:endParaRPr lang="en-US" altLang="zh-CN" kern="120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115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1371600"/>
                <a:ext cx="8780584" cy="2133600"/>
              </a:xfrm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lIns="91440" tIns="45720" rIns="91440" bIns="45720" anchor="t"/>
              <a:lstStyle/>
              <a:p>
                <a:pPr marL="0" indent="0" eaLnBrk="1" hangingPunct="1">
                  <a:buNone/>
                </a:pPr>
                <a:r>
                  <a:rPr lang="zh-CN" altLang="en-US" sz="28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对于给定的函数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rgbClr val="7030A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𝑔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sz="28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8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endParaRPr lang="en-US" altLang="zh-CN" sz="28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0" indent="0" eaLnBrk="1" hangingPunct="1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800" i="1" dirty="0" smtClean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O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𝑔</m:t>
                        </m:r>
                        <m:d>
                          <m:dPr>
                            <m:ctrlPr>
                              <a:rPr kumimoji="1"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kumimoji="1"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={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|∃</m:t>
                    </m:r>
                    <m:r>
                      <a:rPr kumimoji="1"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𝑐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&gt;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0</m:t>
                    </m:r>
                    <m:r>
                      <m:rPr>
                        <m:nor/>
                      </m:rPr>
                      <a:rPr lang="zh-CN" altLang="en-US" sz="28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和</m:t>
                    </m:r>
                    <m:sSub>
                      <m:sSubPr>
                        <m:ctrlP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  <m:sub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0</m:t>
                        </m:r>
                      </m:sub>
                    </m:sSub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m:rPr>
                        <m:nor/>
                      </m:rPr>
                      <a:rPr lang="zh-CN" altLang="en-US" sz="2800" dirty="0">
                        <a:solidFill>
                          <a:srgbClr val="0000FF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sym typeface="Symbol" panose="05050102010706020507" pitchFamily="18" charset="2"/>
                      </a:rPr>
                      <m:t>对于</m:t>
                    </m:r>
                    <m:r>
                      <a:rPr lang="zh-CN" alt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8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0</m:t>
                    </m:r>
                    <m:r>
                      <a:rPr lang="en-US" altLang="zh-CN" sz="2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lang="en-US" altLang="zh-CN" sz="2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𝑔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}</m:t>
                    </m:r>
                  </m:oMath>
                </a14:m>
                <a:r>
                  <a:rPr kumimoji="1"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称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800" i="1" dirty="0" smtClean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O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𝑔</m:t>
                        </m:r>
                        <m:d>
                          <m:dPr>
                            <m:ctrlPr>
                              <a:rPr kumimoji="1"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kumimoji="1"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kumimoji="1"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是与</a:t>
                </a:r>
                <a14:m>
                  <m:oMath xmlns:m="http://schemas.openxmlformats.org/officeDocument/2006/math">
                    <m:r>
                      <a:rPr kumimoji="1" lang="en-US" altLang="zh-CN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𝑔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</m:oMath>
                </a14:m>
                <a:r>
                  <a:rPr kumimoji="1" lang="zh-CN" altLang="en-US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低阶</a:t>
                </a:r>
                <a:r>
                  <a:rPr kumimoji="1"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的函数集合。</a:t>
                </a:r>
                <a:r>
                  <a:rPr kumimoji="1"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endParaRPr lang="zh-CN" altLang="en-US" sz="2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lvl="1" eaLnBrk="1" hangingPunct="1">
                  <a:spcBef>
                    <a:spcPts val="0"/>
                  </a:spcBef>
                </a:pPr>
                <a:r>
                  <a:rPr kumimoji="1"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如果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∈</m:t>
                    </m:r>
                    <m:r>
                      <m:rPr>
                        <m:nor/>
                      </m:rPr>
                      <a:rPr lang="en-US" altLang="zh-CN" i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O</m:t>
                    </m:r>
                    <m:d>
                      <m:dPr>
                        <m:ctrlP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𝑔</m:t>
                        </m:r>
                        <m:d>
                          <m:dPr>
                            <m:ctrlPr>
                              <a:rPr kumimoji="1"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kumimoji="1"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，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记为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m:rPr>
                        <m:nor/>
                      </m:rPr>
                      <a:rPr lang="en-US" altLang="zh-CN" i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O</m:t>
                    </m:r>
                    <m:d>
                      <m:dPr>
                        <m:ctrlP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𝑔</m:t>
                        </m:r>
                        <m:d>
                          <m:dPr>
                            <m:ctrlPr>
                              <a:rPr kumimoji="1"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0115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1371600"/>
                <a:ext cx="8780584" cy="2133600"/>
              </a:xfrm>
              <a:blipFill rotWithShape="1">
                <a:blip r:embed="rId1"/>
                <a:stretch>
                  <a:fillRect l="-150" t="-595" r="-142" b="-595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116" name="Line 4"/>
          <p:cNvSpPr/>
          <p:nvPr/>
        </p:nvSpPr>
        <p:spPr>
          <a:xfrm>
            <a:off x="1600200" y="3581400"/>
            <a:ext cx="0" cy="2209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0117" name="Line 5"/>
          <p:cNvSpPr/>
          <p:nvPr/>
        </p:nvSpPr>
        <p:spPr>
          <a:xfrm>
            <a:off x="1600200" y="5791200"/>
            <a:ext cx="5181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118" name="Text Box 6"/>
              <p:cNvSpPr txBox="1"/>
              <p:nvPr/>
            </p:nvSpPr>
            <p:spPr>
              <a:xfrm>
                <a:off x="3835154" y="5949950"/>
                <a:ext cx="4476996" cy="578685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zh-CN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O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𝑔</m:t>
                        </m:r>
                        <m:d>
                          <m:dPr>
                            <m:ctrlPr>
                              <a:rPr kumimoji="1"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kumimoji="1"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渐进</a:t>
                </a:r>
                <a:r>
                  <a:rPr lang="zh-CN" altLang="en-US" sz="2800" dirty="0">
                    <a:solidFill>
                      <a:srgbClr val="0070C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上</a:t>
                </a:r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界</a:t>
                </a:r>
                <a:endParaRPr lang="en-US" altLang="zh-CN" sz="2800" dirty="0"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90118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154" y="5949950"/>
                <a:ext cx="4476996" cy="578685"/>
              </a:xfrm>
              <a:prstGeom prst="rect">
                <a:avLst/>
              </a:prstGeom>
              <a:blipFill rotWithShape="1">
                <a:blip r:embed="rId2"/>
                <a:stretch>
                  <a:fillRect l="-9" b="35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119" name="Freeform 8"/>
          <p:cNvSpPr/>
          <p:nvPr/>
        </p:nvSpPr>
        <p:spPr>
          <a:xfrm>
            <a:off x="1600200" y="3733800"/>
            <a:ext cx="3048000" cy="2057400"/>
          </a:xfrm>
          <a:custGeom>
            <a:avLst/>
            <a:gdLst/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0" t="0" r="0" b="0"/>
            <a:pathLst>
              <a:path w="1920" h="1296">
                <a:moveTo>
                  <a:pt x="0" y="1296"/>
                </a:moveTo>
                <a:cubicBezTo>
                  <a:pt x="36" y="1060"/>
                  <a:pt x="72" y="824"/>
                  <a:pt x="144" y="720"/>
                </a:cubicBezTo>
                <a:cubicBezTo>
                  <a:pt x="216" y="616"/>
                  <a:pt x="336" y="712"/>
                  <a:pt x="432" y="672"/>
                </a:cubicBezTo>
                <a:cubicBezTo>
                  <a:pt x="528" y="632"/>
                  <a:pt x="624" y="520"/>
                  <a:pt x="720" y="480"/>
                </a:cubicBezTo>
                <a:cubicBezTo>
                  <a:pt x="816" y="440"/>
                  <a:pt x="928" y="456"/>
                  <a:pt x="1008" y="432"/>
                </a:cubicBezTo>
                <a:cubicBezTo>
                  <a:pt x="1088" y="408"/>
                  <a:pt x="1104" y="352"/>
                  <a:pt x="1200" y="336"/>
                </a:cubicBezTo>
                <a:cubicBezTo>
                  <a:pt x="1296" y="320"/>
                  <a:pt x="1464" y="392"/>
                  <a:pt x="1584" y="336"/>
                </a:cubicBezTo>
                <a:cubicBezTo>
                  <a:pt x="1704" y="280"/>
                  <a:pt x="1864" y="56"/>
                  <a:pt x="1920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0120" name="Line 10"/>
          <p:cNvSpPr/>
          <p:nvPr/>
        </p:nvSpPr>
        <p:spPr>
          <a:xfrm>
            <a:off x="2362200" y="4800600"/>
            <a:ext cx="0" cy="990600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90121" name="Text Box 11"/>
          <p:cNvSpPr txBox="1"/>
          <p:nvPr/>
        </p:nvSpPr>
        <p:spPr>
          <a:xfrm>
            <a:off x="6918325" y="5527675"/>
            <a:ext cx="3365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endParaRPr lang="en-US" altLang="zh-CN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0122" name="Text Box 12"/>
          <p:cNvSpPr txBox="1"/>
          <p:nvPr/>
        </p:nvSpPr>
        <p:spPr>
          <a:xfrm>
            <a:off x="2133600" y="5715000"/>
            <a:ext cx="4381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lang="en-US" altLang="zh-CN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123" name="Text Box 14"/>
              <p:cNvSpPr txBox="1"/>
              <p:nvPr/>
            </p:nvSpPr>
            <p:spPr>
              <a:xfrm>
                <a:off x="4585946" y="3429000"/>
                <a:ext cx="1318310" cy="58477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𝑐</m:t>
                      </m:r>
                      <m:r>
                        <a:rPr kumimoji="1" lang="en-US" altLang="zh-CN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𝑔</m:t>
                      </m:r>
                      <m:d>
                        <m:d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altLang="zh-CN" sz="32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90123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946" y="3429000"/>
                <a:ext cx="1318310" cy="584775"/>
              </a:xfrm>
              <a:prstGeom prst="rect">
                <a:avLst/>
              </a:prstGeom>
              <a:blipFill rotWithShape="1">
                <a:blip r:embed="rId3"/>
                <a:stretch>
                  <a:fillRect l="-46" r="2" b="98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124" name="Text Box 15"/>
              <p:cNvSpPr txBox="1"/>
              <p:nvPr/>
            </p:nvSpPr>
            <p:spPr>
              <a:xfrm>
                <a:off x="4783683" y="3962400"/>
                <a:ext cx="1108572" cy="58477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altLang="zh-CN" sz="32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90124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683" y="3962400"/>
                <a:ext cx="1108572" cy="584775"/>
              </a:xfrm>
              <a:prstGeom prst="rect">
                <a:avLst/>
              </a:prstGeom>
              <a:blipFill rotWithShape="1">
                <a:blip r:embed="rId4"/>
                <a:stretch>
                  <a:fillRect l="-21" r="8" b="98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125" name="Freeform 16"/>
          <p:cNvSpPr/>
          <p:nvPr/>
        </p:nvSpPr>
        <p:spPr>
          <a:xfrm>
            <a:off x="1600200" y="4343400"/>
            <a:ext cx="3581400" cy="8636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2256" h="544">
                <a:moveTo>
                  <a:pt x="0" y="0"/>
                </a:moveTo>
                <a:cubicBezTo>
                  <a:pt x="32" y="124"/>
                  <a:pt x="64" y="248"/>
                  <a:pt x="96" y="336"/>
                </a:cubicBezTo>
                <a:cubicBezTo>
                  <a:pt x="128" y="424"/>
                  <a:pt x="160" y="512"/>
                  <a:pt x="192" y="528"/>
                </a:cubicBezTo>
                <a:cubicBezTo>
                  <a:pt x="224" y="544"/>
                  <a:pt x="272" y="504"/>
                  <a:pt x="288" y="432"/>
                </a:cubicBezTo>
                <a:cubicBezTo>
                  <a:pt x="304" y="360"/>
                  <a:pt x="272" y="160"/>
                  <a:pt x="288" y="96"/>
                </a:cubicBezTo>
                <a:cubicBezTo>
                  <a:pt x="304" y="32"/>
                  <a:pt x="352" y="16"/>
                  <a:pt x="384" y="48"/>
                </a:cubicBezTo>
                <a:cubicBezTo>
                  <a:pt x="416" y="80"/>
                  <a:pt x="432" y="216"/>
                  <a:pt x="480" y="288"/>
                </a:cubicBezTo>
                <a:cubicBezTo>
                  <a:pt x="528" y="360"/>
                  <a:pt x="576" y="448"/>
                  <a:pt x="672" y="480"/>
                </a:cubicBezTo>
                <a:cubicBezTo>
                  <a:pt x="768" y="512"/>
                  <a:pt x="912" y="512"/>
                  <a:pt x="1056" y="480"/>
                </a:cubicBezTo>
                <a:cubicBezTo>
                  <a:pt x="1200" y="448"/>
                  <a:pt x="1400" y="344"/>
                  <a:pt x="1536" y="288"/>
                </a:cubicBezTo>
                <a:cubicBezTo>
                  <a:pt x="1672" y="232"/>
                  <a:pt x="1776" y="160"/>
                  <a:pt x="1872" y="144"/>
                </a:cubicBezTo>
                <a:cubicBezTo>
                  <a:pt x="1968" y="128"/>
                  <a:pt x="2048" y="200"/>
                  <a:pt x="2112" y="192"/>
                </a:cubicBezTo>
                <a:cubicBezTo>
                  <a:pt x="2176" y="184"/>
                  <a:pt x="2216" y="140"/>
                  <a:pt x="2256" y="96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9" grpId="0" animBg="1"/>
      <p:bldP spid="90121" grpId="0"/>
      <p:bldP spid="90122" grpId="0"/>
      <p:bldP spid="90123" grpId="0"/>
      <p:bldP spid="90124" grpId="0"/>
      <p:bldP spid="901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en-US" altLang="zh-CN" sz="1400" dirty="0">
                <a:solidFill>
                  <a:srgbClr val="898989"/>
                </a:solidFill>
              </a:rPr>
            </a:fld>
            <a:endParaRPr lang="en-US" altLang="zh-CN" sz="1400" dirty="0">
              <a:solidFill>
                <a:srgbClr val="898989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162" name="Rectangle 2"/>
              <p:cNvSpPr>
                <a:spLocks noGrp="1"/>
              </p:cNvSpPr>
              <p:nvPr>
                <p:ph type="title"/>
              </p:nvPr>
            </p:nvSpPr>
            <p:spPr>
              <a:xfrm>
                <a:off x="685800" y="-34404"/>
                <a:ext cx="7772400" cy="655092"/>
              </a:xfrm>
            </p:spPr>
            <p:txBody>
              <a:bodyPr wrap="square" lIns="91440" tIns="45720" rIns="91440" bIns="45720" anchor="ctr"/>
              <a:lstStyle/>
              <a:p>
                <a:pPr eaLnBrk="1" hangingPunct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3600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</m:t>
                    </m:r>
                    <m:d>
                      <m:dPr>
                        <m:ctrlPr>
                          <a:rPr lang="en-US" altLang="zh-CN" sz="360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sz="360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sz="3600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lang="en-US" altLang="zh-CN" sz="360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3600" kern="1200" dirty="0">
                    <a:solidFill>
                      <a:srgbClr val="0070C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Symbol" panose="05050102010706020507" pitchFamily="18" charset="2"/>
                  </a:rPr>
                  <a:t>和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3600" i="1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O</m:t>
                    </m:r>
                    <m:d>
                      <m:dPr>
                        <m:ctrlPr>
                          <a:rPr lang="en-US" altLang="zh-CN" sz="360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sz="360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sz="3600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lang="en-US" altLang="zh-CN" sz="360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3600" kern="1200" dirty="0">
                    <a:solidFill>
                      <a:srgbClr val="0070C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的关系</a:t>
                </a:r>
                <a:endParaRPr lang="en-US" altLang="zh-CN" sz="3600" kern="1200" dirty="0">
                  <a:solidFill>
                    <a:srgbClr val="0070C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92162" name="Rectangle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85800" y="-34404"/>
                <a:ext cx="7772400" cy="655092"/>
              </a:xfrm>
              <a:blipFill rotWithShape="1">
                <a:blip r:embed="rId1"/>
                <a:stretch>
                  <a:fillRect t="-661" b="-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948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692695"/>
                <a:ext cx="8579296" cy="5400601"/>
              </a:xfr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lIns="91440" tIns="45720" rIns="91440" bIns="45720" anchor="t"/>
              <a:lstStyle/>
              <a:p>
                <a:pPr eaLnBrk="1" hangingPunct="1">
                  <a:lnSpc>
                    <a:spcPct val="9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kumimoji="1" lang="en-US" altLang="zh-CN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8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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𝑔</m:t>
                        </m:r>
                        <m:d>
                          <m:dPr>
                            <m:ctrlPr>
                              <a:rPr kumimoji="1"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kumimoji="1"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m:rPr>
                        <m:nor/>
                      </m:rPr>
                      <a:rPr lang="en-US" altLang="zh-CN" sz="28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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800" i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O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𝑔</m:t>
                        </m:r>
                        <m:d>
                          <m:dPr>
                            <m:ctrlPr>
                              <a:rPr kumimoji="1"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kumimoji="1"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endParaRPr lang="en-US" altLang="zh-CN" sz="28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n-US" altLang="zh-CN" sz="28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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标记强于</a:t>
                </a:r>
                <a:r>
                  <a:rPr lang="en-US" altLang="zh-CN" sz="2800" i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O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标记</a:t>
                </a:r>
                <a:endParaRPr lang="en-US" altLang="zh-CN" sz="2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9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800" dirty="0" smtClean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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𝑔</m:t>
                        </m:r>
                        <m:d>
                          <m:dPr>
                            <m:ctrlPr>
                              <a:rPr kumimoji="1"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kumimoji="1"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kumimoji="1" lang="en-US" altLang="zh-CN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⊆</m:t>
                    </m:r>
                    <m:r>
                      <m:rPr>
                        <m:nor/>
                      </m:rPr>
                      <a:rPr lang="en-US" altLang="zh-CN" sz="2800" i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O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𝑔</m:t>
                        </m:r>
                        <m:d>
                          <m:dPr>
                            <m:ctrlPr>
                              <a:rPr kumimoji="1"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kumimoji="1"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endParaRPr lang="en-US" altLang="zh-CN" sz="2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9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kumimoji="1" lang="en-US" altLang="zh-CN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𝑎</m:t>
                    </m:r>
                    <m:sSup>
                      <m:sSupPr>
                        <m:ctrlP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  <m:sup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sup>
                    </m:sSup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+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𝑏𝑛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+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𝑐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8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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a:rPr kumimoji="1"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  <m:sup>
                            <m:r>
                              <a:rPr kumimoji="1"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kumimoji="1" lang="zh-CN" alt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，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且</a:t>
                </a:r>
                <a14:m>
                  <m:oMath xmlns:m="http://schemas.openxmlformats.org/officeDocument/2006/math">
                    <m:r>
                      <a:rPr kumimoji="1" lang="en-US" altLang="zh-CN" sz="280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𝑂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a:rPr kumimoji="1"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  <m:sup>
                            <m:r>
                              <a:rPr kumimoji="1"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kumimoji="1"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endParaRPr lang="en-US" altLang="zh-CN" sz="28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9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kumimoji="1" lang="en-US" altLang="zh-CN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𝑎</m:t>
                    </m:r>
                    <m:r>
                      <a:rPr kumimoji="1"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𝑛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+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𝑏</m:t>
                    </m:r>
                    <m:r>
                      <a:rPr kumimoji="1"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𝑂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a:rPr kumimoji="1"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  <m:sup>
                            <m:r>
                              <a:rPr kumimoji="1"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kumimoji="1" lang="zh-CN" alt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。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为什么？</a:t>
                </a:r>
                <a:endParaRPr lang="en-US" altLang="zh-CN" sz="2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9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kumimoji="1" lang="en-US" altLang="zh-CN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𝑛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𝑂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a:rPr kumimoji="1"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  <m:sup>
                            <m:r>
                              <a:rPr kumimoji="1"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 !!!</a:t>
                </a:r>
                <a:endParaRPr lang="en-US" altLang="zh-CN" sz="2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n-US" altLang="zh-CN" sz="2800" i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O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标记，表示渐进</a:t>
                </a:r>
                <a:r>
                  <a:rPr lang="zh-CN" altLang="en-US" sz="28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上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界</a:t>
                </a:r>
                <a:endParaRPr lang="en-US" altLang="zh-CN" sz="2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en-US" altLang="zh-CN" sz="28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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标记，表示渐进</a:t>
                </a:r>
                <a:r>
                  <a:rPr lang="zh-CN" altLang="en-US" sz="28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紧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界</a:t>
                </a:r>
                <a:endParaRPr lang="en-US" altLang="zh-CN" sz="2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zh-CN" altLang="en-US" sz="28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一些讨论</a:t>
                </a:r>
                <a:r>
                  <a:rPr lang="en-US" altLang="zh-CN" sz="28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</a:t>
                </a:r>
                <a:endParaRPr lang="en-US" altLang="zh-CN" sz="2800" dirty="0">
                  <a:solidFill>
                    <a:srgbClr val="7030A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eaLnBrk="1" hangingPunct="1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当我们谈到插入排序的最坏运行时间是</a:t>
                </a:r>
                <a14:m>
                  <m:oMath xmlns:m="http://schemas.openxmlformats.org/officeDocument/2006/math">
                    <m:r>
                      <a:rPr kumimoji="1" lang="en-US" altLang="zh-CN" sz="20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𝑂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a:rPr kumimoji="1"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  <m:sup>
                            <m:r>
                              <a:rPr kumimoji="1"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kumimoji="1" lang="zh-CN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，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这个结论适用于所有的输入，即使对于已经排序的输入也成立，因为</a:t>
                </a:r>
                <a14:m>
                  <m:oMath xmlns:m="http://schemas.openxmlformats.org/officeDocument/2006/math">
                    <m:r>
                      <a:rPr kumimoji="1" lang="en-US" altLang="zh-CN" sz="200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𝑂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m:rPr>
                        <m:nor/>
                      </m:rPr>
                      <a:rPr lang="en-US" altLang="zh-CN" sz="20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</m:t>
                    </m:r>
                    <m:r>
                      <a:rPr kumimoji="1" lang="en-US" altLang="zh-CN" sz="2000" i="1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𝑂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sz="2000" i="1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a:rPr kumimoji="1" lang="en-US" altLang="zh-CN" sz="2000" i="1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  <m:sup>
                            <m:r>
                              <a:rPr kumimoji="1" lang="en-US" altLang="zh-CN" sz="2000" i="1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kumimoji="1" lang="zh-CN" altLang="en-US" sz="2000" i="1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。</m:t>
                    </m:r>
                  </m:oMath>
                </a14:m>
                <a:endParaRPr lang="en-US" altLang="zh-CN" sz="2000" dirty="0">
                  <a:solidFill>
                    <a:schemeClr val="accent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eaLnBrk="1" hangingPunct="1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然而插入排序的最坏运行时间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000" dirty="0" smtClean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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a:rPr kumimoji="1"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  <m:sup>
                            <m:r>
                              <a:rPr kumimoji="1"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不能应用到每个输入，因为对于已经排序的输入，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000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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sz="200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≠</m:t>
                    </m:r>
                    <m:r>
                      <m:rPr>
                        <m:nor/>
                      </m:rPr>
                      <a:rPr lang="en-US" altLang="zh-CN" sz="2000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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sz="2000" i="1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a:rPr kumimoji="1" lang="en-US" altLang="zh-CN" sz="2000" i="1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  <m:sup>
                            <m:r>
                              <a:rPr kumimoji="1" lang="en-US" altLang="zh-CN" sz="2000" i="1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kumimoji="1" lang="en-US" altLang="zh-CN" sz="2000" i="1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zh-CN" altLang="en-US" sz="2000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dirty="0">
                  <a:solidFill>
                    <a:schemeClr val="accent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2948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692695"/>
                <a:ext cx="8579296" cy="5400601"/>
              </a:xfrm>
              <a:blipFill rotWithShape="1">
                <a:blip r:embed="rId2"/>
                <a:stretch>
                  <a:fillRect l="-148" t="-245" r="-143" b="-226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72"/>
              <p:cNvSpPr txBox="1">
                <a:spLocks noChangeArrowheads="1"/>
              </p:cNvSpPr>
              <p:nvPr/>
            </p:nvSpPr>
            <p:spPr bwMode="auto">
              <a:xfrm>
                <a:off x="432275" y="6149153"/>
                <a:ext cx="8291264" cy="5847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lvl="0" algn="ctr" eaLnBrk="1" hangingPunct="1">
                  <a:spcBef>
                    <a:spcPct val="0"/>
                  </a:spcBef>
                  <a:buNone/>
                  <a:defRPr/>
                </a:pPr>
                <a:r>
                  <a:rPr kumimoji="1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如果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kumimoji="1"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𝑂</m:t>
                    </m:r>
                    <m:r>
                      <a:rPr kumimoji="1"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sSup>
                      <m:sSupPr>
                        <m:ctrlPr>
                          <a:rPr kumimoji="1"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  <m:sup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sup>
                    </m:sSup>
                    <m:r>
                      <a:rPr kumimoji="1" lang="en-US" altLang="zh-CN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kumimoji="1" lang="en-US" altLang="zh-CN" sz="32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,</a:t>
                </a:r>
                <a:r>
                  <a:rPr kumimoji="1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则称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</m:oMath>
                </a14:m>
                <a:r>
                  <a:rPr kumimoji="1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是多项式界限的。</a:t>
                </a:r>
                <a:endParaRPr kumimoji="1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5" name="Text 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2275" y="6149153"/>
                <a:ext cx="8291264" cy="584775"/>
              </a:xfrm>
              <a:prstGeom prst="rect">
                <a:avLst/>
              </a:prstGeom>
              <a:blipFill rotWithShape="1">
                <a:blip r:embed="rId3"/>
                <a:stretch>
                  <a:fillRect l="-6" t="-77" r="7" b="66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9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9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29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29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29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29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29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29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29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29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29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29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29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29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29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29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29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29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29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29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29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29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8" grpId="0" uiExpand="1" build="p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78688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en-US" altLang="zh-CN" sz="1400" dirty="0">
                <a:solidFill>
                  <a:srgbClr val="898989"/>
                </a:solidFill>
              </a:rPr>
            </a:fld>
            <a:endParaRPr lang="en-US" altLang="zh-CN" sz="1400" dirty="0">
              <a:solidFill>
                <a:srgbClr val="898989"/>
              </a:solidFill>
            </a:endParaRPr>
          </a:p>
        </p:txBody>
      </p:sp>
      <p:sp>
        <p:nvSpPr>
          <p:cNvPr id="94210" name="Rectangle 2"/>
          <p:cNvSpPr>
            <a:spLocks noGrp="1"/>
          </p:cNvSpPr>
          <p:nvPr>
            <p:ph type="title"/>
          </p:nvPr>
        </p:nvSpPr>
        <p:spPr>
          <a:xfrm>
            <a:off x="609600" y="228600"/>
            <a:ext cx="7772400" cy="1143000"/>
          </a:xfrm>
        </p:spPr>
        <p:txBody>
          <a:bodyPr wrap="square" lIns="91440" tIns="45720" rIns="91440" bIns="45720" anchor="ctr"/>
          <a:lstStyle/>
          <a:p>
            <a:pPr eaLnBrk="1" hangingPunct="1"/>
            <a:r>
              <a:rPr lang="zh-CN" altLang="en-US" kern="1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Symbol" panose="05050102010706020507" pitchFamily="18" charset="2"/>
              </a:rPr>
              <a:t>高阶函数集合</a:t>
            </a:r>
            <a:endParaRPr lang="en-US" altLang="zh-CN" kern="120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4211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611565" y="1223392"/>
                <a:ext cx="8064891" cy="2133600"/>
              </a:xfrm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lIns="91440" tIns="45720" rIns="91440" bIns="45720" anchor="t"/>
              <a:lstStyle/>
              <a:p>
                <a:pPr marL="0" indent="0" eaLnBrk="1" hangingPunct="1">
                  <a:buNone/>
                </a:pPr>
                <a:r>
                  <a:rPr lang="zh-CN" altLang="en-US" sz="28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对于给定的函数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rgbClr val="7030A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𝑔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sz="28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8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endParaRPr lang="en-US" altLang="zh-CN" sz="2800" dirty="0">
                  <a:solidFill>
                    <a:srgbClr val="7030A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800" dirty="0" smtClean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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𝑔</m:t>
                        </m:r>
                        <m:d>
                          <m:dPr>
                            <m:ctrlPr>
                              <a:rPr kumimoji="1"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kumimoji="1"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={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|∃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𝑐</m:t>
                    </m:r>
                    <m:r>
                      <m:rPr>
                        <m:nor/>
                      </m:rPr>
                      <a:rPr lang="zh-CN" altLang="en-US" sz="28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和</m:t>
                    </m:r>
                    <m:sSub>
                      <m:sSubPr>
                        <m:ctrlP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  <m:sub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0</m:t>
                        </m:r>
                      </m:sub>
                    </m:sSub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&gt;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0</m:t>
                    </m:r>
                    <m:r>
                      <a:rPr kumimoji="1" lang="en-US" altLang="zh-CN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对于</a:t>
                </a:r>
                <a14:m>
                  <m:oMath xmlns:m="http://schemas.openxmlformats.org/officeDocument/2006/math">
                    <m:r>
                      <a:rPr lang="zh-CN" alt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8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0</m:t>
                    </m:r>
                    <m:r>
                      <a:rPr lang="en-US" altLang="zh-CN" sz="2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𝑔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lang="en-US" altLang="zh-CN" sz="2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}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称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800" dirty="0" smtClean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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𝑔</m:t>
                        </m:r>
                        <m:d>
                          <m:dPr>
                            <m:ctrlPr>
                              <a:rPr kumimoji="1"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kumimoji="1"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是</a:t>
                </a:r>
                <a14:m>
                  <m:oMath xmlns:m="http://schemas.openxmlformats.org/officeDocument/2006/math">
                    <m:r>
                      <a:rPr kumimoji="1" lang="en-US" altLang="zh-CN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𝑔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的</a:t>
                </a:r>
                <a:r>
                  <a:rPr lang="zh-CN" altLang="en-US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高阶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函数集合。</a:t>
                </a:r>
                <a:endParaRPr lang="zh-CN" altLang="en-US" sz="2800" dirty="0">
                  <a:solidFill>
                    <a:srgbClr val="0070C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lvl="1" algn="just" eaLnBrk="1" hangingPunct="1"/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∈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</m:t>
                    </m:r>
                    <m:d>
                      <m:dPr>
                        <m:ctrlP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𝑔</m:t>
                        </m:r>
                        <m:d>
                          <m:dPr>
                            <m:ctrlPr>
                              <a:rPr kumimoji="1"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m:rPr>
                        <m:nor/>
                      </m:rPr>
                      <a:rPr kumimoji="1" lang="zh-CN" altLang="en-US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，</m:t>
                    </m:r>
                    <m:r>
                      <m:rPr>
                        <m:nor/>
                      </m:rPr>
                      <a:rPr lang="zh-CN" altLang="en-US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记为</m:t>
                    </m:r>
                    <m:r>
                      <a:rPr kumimoji="1" lang="en-US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</m:t>
                    </m:r>
                    <m:d>
                      <m:dPr>
                        <m:ctrlP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𝑔</m:t>
                        </m:r>
                        <m:d>
                          <m:dPr>
                            <m:ctrlPr>
                              <a:rPr kumimoji="1"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4211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565" y="1223392"/>
                <a:ext cx="8064891" cy="2133600"/>
              </a:xfrm>
              <a:blipFill rotWithShape="1">
                <a:blip r:embed="rId1"/>
                <a:stretch>
                  <a:fillRect l="-158" t="-613" r="-152" b="-3048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212" name="Line 4"/>
          <p:cNvSpPr/>
          <p:nvPr/>
        </p:nvSpPr>
        <p:spPr>
          <a:xfrm>
            <a:off x="1600200" y="3606695"/>
            <a:ext cx="0" cy="2209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4213" name="Line 5"/>
          <p:cNvSpPr/>
          <p:nvPr/>
        </p:nvSpPr>
        <p:spPr>
          <a:xfrm>
            <a:off x="1600200" y="5816495"/>
            <a:ext cx="5181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4214" name="Text Box 6"/>
              <p:cNvSpPr txBox="1"/>
              <p:nvPr/>
            </p:nvSpPr>
            <p:spPr>
              <a:xfrm>
                <a:off x="-16818" y="6104001"/>
                <a:ext cx="4579566" cy="578685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zh-CN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8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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𝑔</m:t>
                        </m:r>
                        <m:d>
                          <m:dPr>
                            <m:ctrlPr>
                              <a:rPr kumimoji="1"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kumimoji="1"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  <a:sym typeface="Symbol" panose="05050102010706020507" pitchFamily="18" charset="2"/>
                  </a:rPr>
                  <a:t>渐进</a:t>
                </a:r>
                <a:r>
                  <a:rPr lang="zh-CN" altLang="en-US" sz="2800" dirty="0">
                    <a:solidFill>
                      <a:srgbClr val="0070C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Symbol" panose="05050102010706020507" pitchFamily="18" charset="2"/>
                  </a:rPr>
                  <a:t>下</a:t>
                </a:r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  <a:sym typeface="Symbol" panose="05050102010706020507" pitchFamily="18" charset="2"/>
                  </a:rPr>
                  <a:t>界</a:t>
                </a:r>
                <a:endPara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94214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818" y="6104001"/>
                <a:ext cx="4579566" cy="578685"/>
              </a:xfrm>
              <a:prstGeom prst="rect">
                <a:avLst/>
              </a:prstGeom>
              <a:blipFill rotWithShape="1">
                <a:blip r:embed="rId2"/>
                <a:stretch>
                  <a:fillRect l="7" t="-66" r="6" b="100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215" name="Line 8"/>
          <p:cNvSpPr/>
          <p:nvPr/>
        </p:nvSpPr>
        <p:spPr>
          <a:xfrm>
            <a:off x="2667000" y="4597295"/>
            <a:ext cx="0" cy="1143000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94216" name="Text Box 9"/>
          <p:cNvSpPr txBox="1"/>
          <p:nvPr/>
        </p:nvSpPr>
        <p:spPr>
          <a:xfrm>
            <a:off x="6918325" y="5552970"/>
            <a:ext cx="3365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endParaRPr lang="en-US" altLang="zh-CN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4217" name="Text Box 10"/>
          <p:cNvSpPr txBox="1"/>
          <p:nvPr/>
        </p:nvSpPr>
        <p:spPr>
          <a:xfrm>
            <a:off x="2514600" y="5740295"/>
            <a:ext cx="4381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lang="en-US" altLang="zh-CN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4218" name="Text Box 11"/>
              <p:cNvSpPr txBox="1"/>
              <p:nvPr/>
            </p:nvSpPr>
            <p:spPr>
              <a:xfrm>
                <a:off x="4890745" y="4368695"/>
                <a:ext cx="1318310" cy="58477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𝑐</m:t>
                      </m:r>
                      <m:r>
                        <a:rPr kumimoji="1" lang="en-US" altLang="zh-CN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𝑔</m:t>
                      </m:r>
                      <m:d>
                        <m:d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altLang="zh-CN" sz="32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94218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745" y="4368695"/>
                <a:ext cx="1318310" cy="584775"/>
              </a:xfrm>
              <a:prstGeom prst="rect">
                <a:avLst/>
              </a:prstGeom>
              <a:blipFill rotWithShape="1">
                <a:blip r:embed="rId3"/>
                <a:stretch>
                  <a:fillRect l="-46" t="-91" r="2" b="80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219" name="Text Box 12"/>
              <p:cNvSpPr txBox="1"/>
              <p:nvPr/>
            </p:nvSpPr>
            <p:spPr>
              <a:xfrm>
                <a:off x="4903588" y="3682895"/>
                <a:ext cx="1108572" cy="58477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altLang="zh-CN" sz="32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94219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588" y="3682895"/>
                <a:ext cx="1108572" cy="584775"/>
              </a:xfrm>
              <a:prstGeom prst="rect">
                <a:avLst/>
              </a:prstGeom>
              <a:blipFill rotWithShape="1">
                <a:blip r:embed="rId4"/>
                <a:stretch>
                  <a:fillRect l="-11" t="-91" r="55" b="80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220" name="Freeform 14"/>
          <p:cNvSpPr/>
          <p:nvPr/>
        </p:nvSpPr>
        <p:spPr>
          <a:xfrm>
            <a:off x="1600200" y="4482995"/>
            <a:ext cx="3378200" cy="292100"/>
          </a:xfrm>
          <a:custGeom>
            <a:avLst/>
            <a:gdLst/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2128" h="184">
                <a:moveTo>
                  <a:pt x="0" y="120"/>
                </a:moveTo>
                <a:cubicBezTo>
                  <a:pt x="64" y="92"/>
                  <a:pt x="128" y="64"/>
                  <a:pt x="192" y="72"/>
                </a:cubicBezTo>
                <a:cubicBezTo>
                  <a:pt x="256" y="80"/>
                  <a:pt x="328" y="176"/>
                  <a:pt x="384" y="168"/>
                </a:cubicBezTo>
                <a:cubicBezTo>
                  <a:pt x="440" y="160"/>
                  <a:pt x="464" y="24"/>
                  <a:pt x="528" y="24"/>
                </a:cubicBezTo>
                <a:cubicBezTo>
                  <a:pt x="592" y="24"/>
                  <a:pt x="688" y="168"/>
                  <a:pt x="768" y="168"/>
                </a:cubicBezTo>
                <a:cubicBezTo>
                  <a:pt x="848" y="168"/>
                  <a:pt x="872" y="48"/>
                  <a:pt x="1008" y="24"/>
                </a:cubicBezTo>
                <a:cubicBezTo>
                  <a:pt x="1144" y="0"/>
                  <a:pt x="1464" y="0"/>
                  <a:pt x="1584" y="24"/>
                </a:cubicBezTo>
                <a:cubicBezTo>
                  <a:pt x="1704" y="48"/>
                  <a:pt x="1648" y="152"/>
                  <a:pt x="1728" y="168"/>
                </a:cubicBezTo>
                <a:cubicBezTo>
                  <a:pt x="1808" y="184"/>
                  <a:pt x="2000" y="136"/>
                  <a:pt x="2064" y="120"/>
                </a:cubicBezTo>
                <a:cubicBezTo>
                  <a:pt x="2128" y="104"/>
                  <a:pt x="2120" y="88"/>
                  <a:pt x="2112" y="72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4221" name="Freeform 15"/>
          <p:cNvSpPr/>
          <p:nvPr/>
        </p:nvSpPr>
        <p:spPr>
          <a:xfrm>
            <a:off x="1600200" y="3835295"/>
            <a:ext cx="3492500" cy="1295400"/>
          </a:xfrm>
          <a:custGeom>
            <a:avLst/>
            <a:gdLst/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0" t="0" r="0" b="0"/>
            <a:pathLst>
              <a:path w="2200" h="816">
                <a:moveTo>
                  <a:pt x="0" y="816"/>
                </a:moveTo>
                <a:cubicBezTo>
                  <a:pt x="72" y="636"/>
                  <a:pt x="144" y="456"/>
                  <a:pt x="192" y="384"/>
                </a:cubicBezTo>
                <a:cubicBezTo>
                  <a:pt x="240" y="312"/>
                  <a:pt x="232" y="336"/>
                  <a:pt x="288" y="384"/>
                </a:cubicBezTo>
                <a:cubicBezTo>
                  <a:pt x="344" y="432"/>
                  <a:pt x="456" y="672"/>
                  <a:pt x="528" y="672"/>
                </a:cubicBezTo>
                <a:cubicBezTo>
                  <a:pt x="600" y="672"/>
                  <a:pt x="680" y="456"/>
                  <a:pt x="720" y="384"/>
                </a:cubicBezTo>
                <a:cubicBezTo>
                  <a:pt x="760" y="312"/>
                  <a:pt x="736" y="272"/>
                  <a:pt x="768" y="240"/>
                </a:cubicBezTo>
                <a:cubicBezTo>
                  <a:pt x="800" y="208"/>
                  <a:pt x="848" y="224"/>
                  <a:pt x="912" y="192"/>
                </a:cubicBezTo>
                <a:cubicBezTo>
                  <a:pt x="976" y="160"/>
                  <a:pt x="1088" y="40"/>
                  <a:pt x="1152" y="48"/>
                </a:cubicBezTo>
                <a:cubicBezTo>
                  <a:pt x="1216" y="56"/>
                  <a:pt x="1144" y="240"/>
                  <a:pt x="1296" y="240"/>
                </a:cubicBezTo>
                <a:cubicBezTo>
                  <a:pt x="1448" y="240"/>
                  <a:pt x="1928" y="88"/>
                  <a:pt x="2064" y="48"/>
                </a:cubicBezTo>
                <a:cubicBezTo>
                  <a:pt x="2200" y="8"/>
                  <a:pt x="2156" y="4"/>
                  <a:pt x="2112" y="0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6" grpId="0"/>
      <p:bldP spid="94217" grpId="0"/>
      <p:bldP spid="94218" grpId="0"/>
      <p:bldP spid="94219" grpId="0"/>
      <p:bldP spid="94220" grpId="0" animBg="1"/>
      <p:bldP spid="942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en-US" altLang="zh-CN" sz="1400" dirty="0">
                <a:solidFill>
                  <a:srgbClr val="898989"/>
                </a:solidFill>
              </a:rPr>
            </a:fld>
            <a:endParaRPr lang="en-US" altLang="zh-CN" sz="1400" dirty="0">
              <a:solidFill>
                <a:srgbClr val="898989"/>
              </a:solidFill>
            </a:endParaRPr>
          </a:p>
        </p:txBody>
      </p:sp>
      <p:sp>
        <p:nvSpPr>
          <p:cNvPr id="98306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/>
          <a:lstStyle/>
          <a:p>
            <a:pPr eaLnBrk="1" hangingPunct="1"/>
            <a:r>
              <a:rPr lang="zh-CN" altLang="en-US" sz="4000" kern="1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Symbol" panose="05050102010706020507" pitchFamily="18" charset="2"/>
              </a:rPr>
              <a:t>关于</a:t>
            </a:r>
            <a:r>
              <a:rPr lang="en-US" altLang="zh-CN" sz="4000" kern="1200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Symbol" panose="05050102010706020507" pitchFamily="18" charset="2"/>
              </a:rPr>
              <a:t></a:t>
            </a:r>
            <a:r>
              <a:rPr lang="en-US" altLang="zh-CN" sz="4000" i="1" kern="1200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Symbol" panose="05050102010706020507" pitchFamily="18" charset="2"/>
              </a:rPr>
              <a:t> </a:t>
            </a:r>
            <a:r>
              <a:rPr lang="zh-CN" altLang="en-US" sz="4000" kern="1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Symbol" panose="05050102010706020507" pitchFamily="18" charset="2"/>
              </a:rPr>
              <a:t>标记</a:t>
            </a:r>
            <a:endParaRPr lang="en-US" altLang="zh-CN" sz="4000" kern="120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8307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600200"/>
                <a:ext cx="8229600" cy="4277072"/>
              </a:xfr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lIns="91440" tIns="45720" rIns="91440" bIns="45720" anchor="t"/>
              <a:lstStyle/>
              <a:p>
                <a:pPr eaLnBrk="1" hangingPunct="1">
                  <a:spcBef>
                    <a:spcPts val="1200"/>
                  </a:spcBef>
                </a:pPr>
                <a:r>
                  <a:rPr lang="zh-CN" altLang="en-US" sz="2800" dirty="0">
                    <a:solidFill>
                      <a:srgbClr val="990099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用来描述运行时间的最好情况</a:t>
                </a:r>
                <a:endParaRPr lang="en-US" altLang="zh-CN" sz="2800" dirty="0">
                  <a:solidFill>
                    <a:srgbClr val="990099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spcBef>
                    <a:spcPts val="1200"/>
                  </a:spcBef>
                </a:pPr>
                <a:r>
                  <a:rPr lang="zh-CN" altLang="en-US" sz="2800" dirty="0">
                    <a:solidFill>
                      <a:srgbClr val="990099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对所有输入实例都正确</a:t>
                </a:r>
                <a:endParaRPr lang="en-US" altLang="zh-CN" sz="2800" dirty="0">
                  <a:solidFill>
                    <a:srgbClr val="990099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spcBef>
                    <a:spcPts val="1200"/>
                  </a:spcBef>
                </a:pPr>
                <a:r>
                  <a:rPr lang="zh-CN" altLang="en-US" sz="2800" dirty="0">
                    <a:solidFill>
                      <a:srgbClr val="990099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比如，对于插入排序</a:t>
                </a:r>
                <a:endParaRPr lang="en-US" altLang="zh-CN" sz="2800" dirty="0">
                  <a:solidFill>
                    <a:srgbClr val="990099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lvl="1" eaLnBrk="1" hangingPunct="1"/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最好情况下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的运行时间是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dirty="0" smtClean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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</m:oMath>
                </a14:m>
                <a:endParaRPr lang="en-US" altLang="zh-CN" sz="2400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lvl="1" eaLnBrk="1" hangingPunct="1"/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最坏情况下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的运行时间是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dirty="0" smtClean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</m:t>
                    </m:r>
                    <m:d>
                      <m:dPr>
                        <m:ctrlPr>
                          <a:rPr kumimoji="1" lang="en-US" altLang="zh-CN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  <m:sup>
                            <m: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400" i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lvl="1" eaLnBrk="1" hangingPunct="1"/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但说插入排序的运行时间是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dirty="0" smtClean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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  <m:sup>
                            <m: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则有误</a:t>
                </a:r>
                <a:endPara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spcBef>
                    <a:spcPts val="1200"/>
                  </a:spcBef>
                </a:pPr>
                <a:r>
                  <a:rPr lang="zh-CN" altLang="en-US" sz="2800" dirty="0">
                    <a:solidFill>
                      <a:srgbClr val="990099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可以用来描述问题</a:t>
                </a:r>
                <a:endParaRPr lang="en-US" altLang="zh-CN" sz="2800" dirty="0">
                  <a:solidFill>
                    <a:srgbClr val="990099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lvl="1" eaLnBrk="1" hangingPunct="1">
                  <a:spcBef>
                    <a:spcPts val="120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插入排序问题的时间复杂性是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dirty="0" smtClean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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endParaRPr lang="en-US" altLang="zh-CN" sz="28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98307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600200"/>
                <a:ext cx="8229600" cy="4277072"/>
              </a:xfrm>
              <a:blipFill rotWithShape="1">
                <a:blip r:embed="rId1"/>
                <a:stretch>
                  <a:fillRect l="-154" t="-297" r="-154" b="-3377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en-US" altLang="zh-CN" sz="1400" dirty="0">
                <a:solidFill>
                  <a:srgbClr val="898989"/>
                </a:solidFill>
              </a:rPr>
            </a:fld>
            <a:endParaRPr lang="en-US" altLang="zh-CN" sz="1400" dirty="0">
              <a:solidFill>
                <a:srgbClr val="898989"/>
              </a:solidFill>
            </a:endParaRPr>
          </a:p>
        </p:txBody>
      </p:sp>
      <p:sp>
        <p:nvSpPr>
          <p:cNvPr id="96258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/>
          <a:lstStyle/>
          <a:p>
            <a:pPr eaLnBrk="1" hangingPunct="1"/>
            <a:r>
              <a:rPr lang="en-US" altLang="zh-CN" sz="4000" i="1" kern="1200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Symbol" panose="05050102010706020507" pitchFamily="18" charset="2"/>
              </a:rPr>
              <a:t>O</a:t>
            </a:r>
            <a:r>
              <a:rPr lang="en-US" altLang="zh-CN" sz="4000" kern="1200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Symbol" panose="05050102010706020507" pitchFamily="18" charset="2"/>
              </a:rPr>
              <a:t>, , </a:t>
            </a:r>
            <a:r>
              <a:rPr lang="zh-CN" altLang="en-US" sz="4000" kern="1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Symbol" panose="05050102010706020507" pitchFamily="18" charset="2"/>
              </a:rPr>
              <a:t>标记的关系</a:t>
            </a:r>
            <a:endParaRPr lang="en-US" altLang="zh-CN" sz="4000" kern="120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259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600200"/>
                <a:ext cx="8229600" cy="2764904"/>
              </a:xfrm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lIns="91440" tIns="45720" rIns="91440" bIns="45720" anchor="t"/>
              <a:lstStyle/>
              <a:p>
                <a:pPr eaLnBrk="1" hangingPunct="1"/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对于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𝑔</m:t>
                    </m:r>
                    <m:d>
                      <m:dPr>
                        <m:ctrlP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</m:t>
                    </m:r>
                    <m:d>
                      <m:dPr>
                        <m:ctrlP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𝑔</m:t>
                        </m:r>
                        <m:d>
                          <m:dPr>
                            <m:ctrlPr>
                              <a:rPr kumimoji="1"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当且仅当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m:rPr>
                        <m:nor/>
                      </m:rPr>
                      <a:rPr lang="en-US" altLang="zh-CN" i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O</m:t>
                    </m:r>
                    <m:d>
                      <m:dPr>
                        <m:ctrlP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𝑔</m:t>
                        </m:r>
                        <m:d>
                          <m:dPr>
                            <m:ctrlPr>
                              <a:rPr kumimoji="1"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kumimoji="1"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且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</m:t>
                    </m:r>
                    <m:d>
                      <m:dPr>
                        <m:ctrlP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𝑔</m:t>
                        </m:r>
                        <m:d>
                          <m:dPr>
                            <m:ctrlPr>
                              <a:rPr kumimoji="1"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eaLnBrk="1" hangingPunct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800" i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O</m:t>
                    </m:r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:  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渐进</a:t>
                </a:r>
                <a:r>
                  <a:rPr lang="zh-CN" altLang="en-US" sz="28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上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界</a:t>
                </a:r>
                <a:endParaRPr lang="en-US" altLang="zh-CN" sz="2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/>
                <a:r>
                  <a:rPr lang="en-US" altLang="zh-CN" sz="28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</a:t>
                </a:r>
                <a:r>
                  <a:rPr lang="en-US" altLang="zh-CN" sz="2800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:  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渐进</a:t>
                </a:r>
                <a:r>
                  <a:rPr lang="zh-CN" altLang="en-US" sz="28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紧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界 </a:t>
                </a:r>
                <a:endParaRPr lang="en-US" altLang="zh-CN" sz="2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/>
                <a:r>
                  <a:rPr lang="en-US" altLang="zh-CN" sz="28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</a:t>
                </a:r>
                <a:r>
                  <a:rPr lang="en-US" altLang="zh-CN" sz="2800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:  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渐进</a:t>
                </a:r>
                <a:r>
                  <a:rPr lang="zh-CN" altLang="en-US" sz="28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下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界 </a:t>
                </a:r>
                <a:endParaRPr lang="en-US" altLang="zh-CN" sz="28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96259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600200"/>
                <a:ext cx="8229600" cy="2764904"/>
              </a:xfrm>
              <a:blipFill rotWithShape="1">
                <a:blip r:embed="rId1"/>
                <a:stretch>
                  <a:fillRect l="-154" t="-459" r="-154" b="-455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en-US" altLang="zh-CN" sz="1400" dirty="0">
                <a:solidFill>
                  <a:srgbClr val="898989"/>
                </a:solidFill>
              </a:rPr>
            </a:fld>
            <a:endParaRPr lang="en-US" altLang="zh-CN" sz="1400" dirty="0">
              <a:solidFill>
                <a:srgbClr val="898989"/>
              </a:solidFill>
            </a:endParaRPr>
          </a:p>
        </p:txBody>
      </p:sp>
      <p:sp>
        <p:nvSpPr>
          <p:cNvPr id="100354" name="Rectangle 2"/>
          <p:cNvSpPr>
            <a:spLocks noGrp="1"/>
          </p:cNvSpPr>
          <p:nvPr>
            <p:ph type="title"/>
          </p:nvPr>
        </p:nvSpPr>
        <p:spPr>
          <a:xfrm>
            <a:off x="1076325" y="91580"/>
            <a:ext cx="4105275" cy="1143000"/>
          </a:xfrm>
        </p:spPr>
        <p:txBody>
          <a:bodyPr wrap="square" lIns="91440" tIns="45720" rIns="91440" bIns="45720" anchor="ctr"/>
          <a:lstStyle/>
          <a:p>
            <a:pPr eaLnBrk="1" hangingPunct="1"/>
            <a:r>
              <a:rPr lang="zh-CN" altLang="en-US" kern="1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Symbol" panose="05050102010706020507" pitchFamily="18" charset="2"/>
              </a:rPr>
              <a:t>严格低阶函数</a:t>
            </a:r>
            <a:endParaRPr lang="en-US" altLang="zh-CN" kern="120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0355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266699" y="1196752"/>
                <a:ext cx="8625773" cy="2290292"/>
              </a:xfrm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lIns="91440" tIns="45720" rIns="91440" bIns="45720" anchor="t"/>
              <a:lstStyle/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zh-CN" altLang="en-US" sz="28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对于给定的函数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rgbClr val="7030A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𝑔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sz="28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lang="zh-CN" altLang="en-US" sz="2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，</m:t>
                    </m:r>
                  </m:oMath>
                </a14:m>
                <a:endParaRPr lang="en-US" altLang="zh-CN" sz="2800" dirty="0">
                  <a:solidFill>
                    <a:srgbClr val="7030A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𝑜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𝑔</m:t>
                        </m:r>
                        <m:d>
                          <m:dPr>
                            <m:ctrlPr>
                              <a:rPr kumimoji="1"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kumimoji="1"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={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|</m:t>
                    </m:r>
                    <m:r>
                      <m:rPr>
                        <m:nor/>
                      </m:rPr>
                      <a:rPr lang="zh-CN" altLang="en-US" sz="2800" dirty="0">
                        <a:solidFill>
                          <a:srgbClr val="0000FF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sym typeface="Symbol" panose="05050102010706020507" pitchFamily="18" charset="2"/>
                      </a:rPr>
                      <m:t>对于</m:t>
                    </m:r>
                    <m:r>
                      <a:rPr lang="zh-CN" alt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𝑐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 &gt;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0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m:rPr>
                        <m:nor/>
                      </m:rPr>
                      <a:rPr kumimoji="1" lang="zh-CN" altLang="en-US" sz="28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存在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∃</m:t>
                    </m:r>
                    <m:sSub>
                      <m:sSubPr>
                        <m:ctrlP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  <m:sub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0</m:t>
                        </m:r>
                      </m:sub>
                    </m:sSub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&gt;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0</m:t>
                    </m:r>
                    <m:r>
                      <a:rPr lang="en-US" altLang="zh-CN" sz="28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zh-CN" altLang="en-US" sz="2800" dirty="0">
                        <a:solidFill>
                          <a:srgbClr val="0000FF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sym typeface="Symbol" panose="05050102010706020507" pitchFamily="18" charset="2"/>
                      </a:rPr>
                      <m:t>对于</m:t>
                    </m:r>
                    <m:r>
                      <a:rPr lang="zh-CN" alt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8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0</m:t>
                    </m:r>
                    <m:r>
                      <a:rPr lang="en-US" altLang="zh-CN" sz="2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lang="en-US" altLang="zh-CN" sz="28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𝑔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}</m:t>
                    </m:r>
                  </m:oMath>
                </a14:m>
                <a:r>
                  <a:rPr kumimoji="1" lang="zh-CN" altLang="en-US" sz="28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kumimoji="1"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称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800" b="0" i="1" dirty="0" smtClean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o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𝑔</m:t>
                        </m:r>
                        <m:d>
                          <m:dPr>
                            <m:ctrlPr>
                              <a:rPr kumimoji="1"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kumimoji="1"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kumimoji="1"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是</a:t>
                </a:r>
                <a14:m>
                  <m:oMath xmlns:m="http://schemas.openxmlformats.org/officeDocument/2006/math">
                    <m:r>
                      <a:rPr kumimoji="1" lang="en-US" altLang="zh-CN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𝑔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</m:oMath>
                </a14:m>
                <a:r>
                  <a:rPr kumimoji="1"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的</a:t>
                </a:r>
                <a:r>
                  <a:rPr kumimoji="1" lang="zh-CN" altLang="en-US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严格低阶</a:t>
                </a:r>
                <a:r>
                  <a:rPr kumimoji="1"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函数集合。</a:t>
                </a:r>
                <a:endParaRPr lang="en-US" altLang="zh-CN" sz="28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lvl="1" eaLnBrk="1" hangingPunct="1">
                  <a:spcBef>
                    <a:spcPts val="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记作</a:t>
                </a:r>
                <a14:m>
                  <m:oMath xmlns:m="http://schemas.openxmlformats.org/officeDocument/2006/math">
                    <m:r>
                      <a:rPr kumimoji="1" lang="en-US" altLang="zh-CN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∈</m:t>
                    </m:r>
                    <m:r>
                      <a:rPr kumimoji="1"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𝑜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𝑔</m:t>
                        </m:r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m:rPr>
                        <m:nor/>
                      </m:rPr>
                      <a:rPr kumimoji="1" lang="zh-CN" altLang="en-US" sz="240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，</m:t>
                    </m:r>
                    <m:r>
                      <a:rPr kumimoji="1" lang="zh-CN" altLang="en-US" sz="2400" i="1" dirty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或者简写为</m:t>
                    </m:r>
                    <m:r>
                      <a:rPr kumimoji="1" lang="en-US" altLang="zh-CN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kumimoji="1"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𝑜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𝑔</m:t>
                        </m:r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endPara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0355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6699" y="1196752"/>
                <a:ext cx="8625773" cy="2290292"/>
              </a:xfrm>
              <a:blipFill rotWithShape="1">
                <a:blip r:embed="rId1"/>
                <a:stretch>
                  <a:fillRect l="-155" t="-573" r="-141" b="-543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356" name="Line 4"/>
          <p:cNvSpPr/>
          <p:nvPr/>
        </p:nvSpPr>
        <p:spPr>
          <a:xfrm>
            <a:off x="1600200" y="3898206"/>
            <a:ext cx="0" cy="2209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357" name="Line 5"/>
          <p:cNvSpPr/>
          <p:nvPr/>
        </p:nvSpPr>
        <p:spPr>
          <a:xfrm>
            <a:off x="1600200" y="6108006"/>
            <a:ext cx="5181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0358" name="Text Box 6"/>
              <p:cNvSpPr txBox="1"/>
              <p:nvPr/>
            </p:nvSpPr>
            <p:spPr>
              <a:xfrm>
                <a:off x="5105400" y="6257727"/>
                <a:ext cx="2701925" cy="578685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kumimoji="1"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</m:e>
                      </m:d>
                      <m:r>
                        <a:rPr kumimoji="1"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a:rPr kumimoji="1"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𝑜</m:t>
                      </m:r>
                      <m:d>
                        <m:dPr>
                          <m:ctrlPr>
                            <a:rPr kumimoji="1"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kumimoji="1"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𝑔</m:t>
                          </m:r>
                          <m:d>
                            <m:dPr>
                              <m:ctrlPr>
                                <a:rPr kumimoji="1"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𝑛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28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00358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6257727"/>
                <a:ext cx="2701925" cy="578685"/>
              </a:xfrm>
              <a:prstGeom prst="rect">
                <a:avLst/>
              </a:prstGeom>
              <a:blipFill rotWithShape="1">
                <a:blip r:embed="rId2"/>
                <a:stretch>
                  <a:fillRect t="-76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359" name="Freeform 7"/>
          <p:cNvSpPr/>
          <p:nvPr/>
        </p:nvSpPr>
        <p:spPr>
          <a:xfrm>
            <a:off x="1600200" y="4050606"/>
            <a:ext cx="3048000" cy="2057400"/>
          </a:xfrm>
          <a:custGeom>
            <a:avLst/>
            <a:gdLst/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0" t="0" r="0" b="0"/>
            <a:pathLst>
              <a:path w="1920" h="1296">
                <a:moveTo>
                  <a:pt x="0" y="1296"/>
                </a:moveTo>
                <a:cubicBezTo>
                  <a:pt x="36" y="1060"/>
                  <a:pt x="72" y="824"/>
                  <a:pt x="144" y="720"/>
                </a:cubicBezTo>
                <a:cubicBezTo>
                  <a:pt x="216" y="616"/>
                  <a:pt x="336" y="712"/>
                  <a:pt x="432" y="672"/>
                </a:cubicBezTo>
                <a:cubicBezTo>
                  <a:pt x="528" y="632"/>
                  <a:pt x="624" y="520"/>
                  <a:pt x="720" y="480"/>
                </a:cubicBezTo>
                <a:cubicBezTo>
                  <a:pt x="816" y="440"/>
                  <a:pt x="928" y="456"/>
                  <a:pt x="1008" y="432"/>
                </a:cubicBezTo>
                <a:cubicBezTo>
                  <a:pt x="1088" y="408"/>
                  <a:pt x="1104" y="352"/>
                  <a:pt x="1200" y="336"/>
                </a:cubicBezTo>
                <a:cubicBezTo>
                  <a:pt x="1296" y="320"/>
                  <a:pt x="1464" y="392"/>
                  <a:pt x="1584" y="336"/>
                </a:cubicBezTo>
                <a:cubicBezTo>
                  <a:pt x="1704" y="280"/>
                  <a:pt x="1864" y="56"/>
                  <a:pt x="1920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0360" name="Line 8"/>
          <p:cNvSpPr/>
          <p:nvPr/>
        </p:nvSpPr>
        <p:spPr>
          <a:xfrm>
            <a:off x="2362200" y="5117406"/>
            <a:ext cx="0" cy="990600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00361" name="Text Box 9"/>
          <p:cNvSpPr txBox="1"/>
          <p:nvPr/>
        </p:nvSpPr>
        <p:spPr>
          <a:xfrm>
            <a:off x="6918325" y="5844481"/>
            <a:ext cx="3365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endParaRPr lang="en-US" altLang="zh-CN" i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0362" name="Text Box 10"/>
          <p:cNvSpPr txBox="1"/>
          <p:nvPr/>
        </p:nvSpPr>
        <p:spPr>
          <a:xfrm>
            <a:off x="2209800" y="5955606"/>
            <a:ext cx="4381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lang="en-US" altLang="zh-CN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0363" name="Text Box 11"/>
              <p:cNvSpPr txBox="1"/>
              <p:nvPr/>
            </p:nvSpPr>
            <p:spPr>
              <a:xfrm>
                <a:off x="4666235" y="3745806"/>
                <a:ext cx="1129155" cy="58477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𝑔</m:t>
                      </m:r>
                      <m:d>
                        <m:d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altLang="zh-CN" sz="32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00363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235" y="3745806"/>
                <a:ext cx="1129155" cy="584775"/>
              </a:xfrm>
              <a:prstGeom prst="rect">
                <a:avLst/>
              </a:prstGeom>
              <a:blipFill rotWithShape="1">
                <a:blip r:embed="rId3"/>
                <a:stretch>
                  <a:fillRect l="-23" t="-98" r="34" b="88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0364" name="Text Box 12"/>
              <p:cNvSpPr txBox="1"/>
              <p:nvPr/>
            </p:nvSpPr>
            <p:spPr>
              <a:xfrm>
                <a:off x="5191620" y="4797152"/>
                <a:ext cx="1108572" cy="58477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altLang="zh-CN" sz="32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00364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620" y="4797152"/>
                <a:ext cx="1108572" cy="584775"/>
              </a:xfrm>
              <a:prstGeom prst="rect">
                <a:avLst/>
              </a:prstGeom>
              <a:blipFill rotWithShape="1">
                <a:blip r:embed="rId4"/>
                <a:stretch>
                  <a:fillRect l="-45" t="-62" r="32" b="52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365" name="Freeform 13"/>
          <p:cNvSpPr/>
          <p:nvPr/>
        </p:nvSpPr>
        <p:spPr>
          <a:xfrm>
            <a:off x="1600200" y="4660206"/>
            <a:ext cx="3581400" cy="8636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2256" h="544">
                <a:moveTo>
                  <a:pt x="0" y="0"/>
                </a:moveTo>
                <a:cubicBezTo>
                  <a:pt x="32" y="124"/>
                  <a:pt x="64" y="248"/>
                  <a:pt x="96" y="336"/>
                </a:cubicBezTo>
                <a:cubicBezTo>
                  <a:pt x="128" y="424"/>
                  <a:pt x="160" y="512"/>
                  <a:pt x="192" y="528"/>
                </a:cubicBezTo>
                <a:cubicBezTo>
                  <a:pt x="224" y="544"/>
                  <a:pt x="272" y="504"/>
                  <a:pt x="288" y="432"/>
                </a:cubicBezTo>
                <a:cubicBezTo>
                  <a:pt x="304" y="360"/>
                  <a:pt x="272" y="160"/>
                  <a:pt x="288" y="96"/>
                </a:cubicBezTo>
                <a:cubicBezTo>
                  <a:pt x="304" y="32"/>
                  <a:pt x="352" y="16"/>
                  <a:pt x="384" y="48"/>
                </a:cubicBezTo>
                <a:cubicBezTo>
                  <a:pt x="416" y="80"/>
                  <a:pt x="432" y="216"/>
                  <a:pt x="480" y="288"/>
                </a:cubicBezTo>
                <a:cubicBezTo>
                  <a:pt x="528" y="360"/>
                  <a:pt x="576" y="448"/>
                  <a:pt x="672" y="480"/>
                </a:cubicBezTo>
                <a:cubicBezTo>
                  <a:pt x="768" y="512"/>
                  <a:pt x="912" y="512"/>
                  <a:pt x="1056" y="480"/>
                </a:cubicBezTo>
                <a:cubicBezTo>
                  <a:pt x="1200" y="448"/>
                  <a:pt x="1400" y="344"/>
                  <a:pt x="1536" y="288"/>
                </a:cubicBezTo>
                <a:cubicBezTo>
                  <a:pt x="1672" y="232"/>
                  <a:pt x="1776" y="160"/>
                  <a:pt x="1872" y="144"/>
                </a:cubicBezTo>
                <a:cubicBezTo>
                  <a:pt x="1968" y="128"/>
                  <a:pt x="2048" y="200"/>
                  <a:pt x="2112" y="192"/>
                </a:cubicBezTo>
                <a:cubicBezTo>
                  <a:pt x="2176" y="184"/>
                  <a:pt x="2216" y="140"/>
                  <a:pt x="2256" y="96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0366" name="Freeform 14"/>
          <p:cNvSpPr/>
          <p:nvPr/>
        </p:nvSpPr>
        <p:spPr>
          <a:xfrm>
            <a:off x="1600200" y="4558606"/>
            <a:ext cx="3429000" cy="1549400"/>
          </a:xfrm>
          <a:custGeom>
            <a:avLst/>
            <a:gdLst/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2160" h="976">
                <a:moveTo>
                  <a:pt x="0" y="976"/>
                </a:moveTo>
                <a:cubicBezTo>
                  <a:pt x="68" y="800"/>
                  <a:pt x="136" y="624"/>
                  <a:pt x="192" y="544"/>
                </a:cubicBezTo>
                <a:cubicBezTo>
                  <a:pt x="248" y="464"/>
                  <a:pt x="288" y="488"/>
                  <a:pt x="336" y="496"/>
                </a:cubicBezTo>
                <a:cubicBezTo>
                  <a:pt x="384" y="504"/>
                  <a:pt x="432" y="576"/>
                  <a:pt x="480" y="592"/>
                </a:cubicBezTo>
                <a:cubicBezTo>
                  <a:pt x="528" y="608"/>
                  <a:pt x="576" y="616"/>
                  <a:pt x="624" y="592"/>
                </a:cubicBezTo>
                <a:cubicBezTo>
                  <a:pt x="672" y="568"/>
                  <a:pt x="720" y="472"/>
                  <a:pt x="768" y="448"/>
                </a:cubicBezTo>
                <a:cubicBezTo>
                  <a:pt x="816" y="424"/>
                  <a:pt x="840" y="472"/>
                  <a:pt x="912" y="448"/>
                </a:cubicBezTo>
                <a:cubicBezTo>
                  <a:pt x="984" y="424"/>
                  <a:pt x="1128" y="344"/>
                  <a:pt x="1200" y="304"/>
                </a:cubicBezTo>
                <a:cubicBezTo>
                  <a:pt x="1272" y="264"/>
                  <a:pt x="1296" y="224"/>
                  <a:pt x="1344" y="208"/>
                </a:cubicBezTo>
                <a:cubicBezTo>
                  <a:pt x="1392" y="192"/>
                  <a:pt x="1416" y="224"/>
                  <a:pt x="1488" y="208"/>
                </a:cubicBezTo>
                <a:cubicBezTo>
                  <a:pt x="1560" y="192"/>
                  <a:pt x="1712" y="144"/>
                  <a:pt x="1776" y="112"/>
                </a:cubicBezTo>
                <a:cubicBezTo>
                  <a:pt x="1840" y="80"/>
                  <a:pt x="1824" y="32"/>
                  <a:pt x="1872" y="16"/>
                </a:cubicBezTo>
                <a:cubicBezTo>
                  <a:pt x="1920" y="0"/>
                  <a:pt x="2016" y="16"/>
                  <a:pt x="2064" y="16"/>
                </a:cubicBezTo>
                <a:cubicBezTo>
                  <a:pt x="2112" y="16"/>
                  <a:pt x="2136" y="16"/>
                  <a:pt x="2160" y="16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0367" name="Text Box 15"/>
              <p:cNvSpPr txBox="1"/>
              <p:nvPr/>
            </p:nvSpPr>
            <p:spPr>
              <a:xfrm>
                <a:off x="5089870" y="4203006"/>
                <a:ext cx="1786386" cy="58477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1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/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2</m:t>
                      </m:r>
                      <m:r>
                        <a:rPr kumimoji="1" lang="en-US" altLang="zh-CN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𝑔</m:t>
                      </m:r>
                      <m:d>
                        <m:d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altLang="zh-CN" sz="32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00367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870" y="4203006"/>
                <a:ext cx="1786386" cy="584775"/>
              </a:xfrm>
              <a:prstGeom prst="rect">
                <a:avLst/>
              </a:prstGeom>
              <a:blipFill rotWithShape="1">
                <a:blip r:embed="rId5"/>
                <a:stretch>
                  <a:fillRect l="-19" t="-98" r="27" b="88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368" name="Freeform 17"/>
          <p:cNvSpPr/>
          <p:nvPr/>
        </p:nvSpPr>
        <p:spPr>
          <a:xfrm>
            <a:off x="1600200" y="3720406"/>
            <a:ext cx="2819400" cy="2235200"/>
          </a:xfrm>
          <a:custGeom>
            <a:avLst/>
            <a:gdLst/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1776" h="1408">
                <a:moveTo>
                  <a:pt x="0" y="1408"/>
                </a:moveTo>
                <a:cubicBezTo>
                  <a:pt x="8" y="1168"/>
                  <a:pt x="16" y="928"/>
                  <a:pt x="48" y="832"/>
                </a:cubicBezTo>
                <a:cubicBezTo>
                  <a:pt x="80" y="736"/>
                  <a:pt x="144" y="872"/>
                  <a:pt x="192" y="832"/>
                </a:cubicBezTo>
                <a:cubicBezTo>
                  <a:pt x="240" y="792"/>
                  <a:pt x="288" y="624"/>
                  <a:pt x="336" y="592"/>
                </a:cubicBezTo>
                <a:cubicBezTo>
                  <a:pt x="384" y="560"/>
                  <a:pt x="432" y="656"/>
                  <a:pt x="480" y="640"/>
                </a:cubicBezTo>
                <a:cubicBezTo>
                  <a:pt x="528" y="624"/>
                  <a:pt x="568" y="520"/>
                  <a:pt x="624" y="496"/>
                </a:cubicBezTo>
                <a:cubicBezTo>
                  <a:pt x="680" y="472"/>
                  <a:pt x="760" y="544"/>
                  <a:pt x="816" y="496"/>
                </a:cubicBezTo>
                <a:cubicBezTo>
                  <a:pt x="872" y="448"/>
                  <a:pt x="912" y="256"/>
                  <a:pt x="960" y="208"/>
                </a:cubicBezTo>
                <a:cubicBezTo>
                  <a:pt x="1008" y="160"/>
                  <a:pt x="1032" y="224"/>
                  <a:pt x="1104" y="208"/>
                </a:cubicBezTo>
                <a:cubicBezTo>
                  <a:pt x="1176" y="192"/>
                  <a:pt x="1296" y="144"/>
                  <a:pt x="1392" y="112"/>
                </a:cubicBezTo>
                <a:cubicBezTo>
                  <a:pt x="1488" y="80"/>
                  <a:pt x="1616" y="32"/>
                  <a:pt x="1680" y="16"/>
                </a:cubicBezTo>
                <a:cubicBezTo>
                  <a:pt x="1744" y="0"/>
                  <a:pt x="1760" y="8"/>
                  <a:pt x="1776" y="16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0369" name="Text Box 18"/>
              <p:cNvSpPr txBox="1"/>
              <p:nvPr/>
            </p:nvSpPr>
            <p:spPr>
              <a:xfrm>
                <a:off x="4439354" y="3356992"/>
                <a:ext cx="1356782" cy="58477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2</m:t>
                      </m:r>
                      <m:r>
                        <a:rPr kumimoji="1" lang="en-US" altLang="zh-CN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𝑔</m:t>
                      </m:r>
                      <m:d>
                        <m:d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kumimoji="1" lang="en-US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altLang="zh-CN" sz="32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0036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354" y="3356992"/>
                <a:ext cx="1356782" cy="584775"/>
              </a:xfrm>
              <a:prstGeom prst="rect">
                <a:avLst/>
              </a:prstGeom>
              <a:blipFill rotWithShape="1">
                <a:blip r:embed="rId6"/>
                <a:stretch>
                  <a:fillRect l="-5" t="-65" r="36" b="55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370" name="Line 19"/>
          <p:cNvSpPr/>
          <p:nvPr/>
        </p:nvSpPr>
        <p:spPr>
          <a:xfrm>
            <a:off x="2057400" y="4888806"/>
            <a:ext cx="0" cy="1219200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00371" name="Line 20"/>
          <p:cNvSpPr/>
          <p:nvPr/>
        </p:nvSpPr>
        <p:spPr>
          <a:xfrm>
            <a:off x="2667000" y="5422206"/>
            <a:ext cx="0" cy="685800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00372" name="Text Box 21"/>
          <p:cNvSpPr txBox="1"/>
          <p:nvPr/>
        </p:nvSpPr>
        <p:spPr>
          <a:xfrm>
            <a:off x="1828800" y="5955606"/>
            <a:ext cx="438150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lang="en-US" altLang="zh-CN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0373" name="Text Box 22"/>
          <p:cNvSpPr txBox="1"/>
          <p:nvPr/>
        </p:nvSpPr>
        <p:spPr>
          <a:xfrm>
            <a:off x="2590800" y="5955606"/>
            <a:ext cx="4381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lang="en-US" altLang="zh-CN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4907120" y="131519"/>
                <a:ext cx="4105275" cy="1007135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txBody>
              <a:bodyPr wrap="square" rtlCol="0" anchor="t">
                <a:spAutoFit/>
              </a:bodyPr>
              <a:lstStyle/>
              <a:p>
                <a:pPr lvl="0" algn="just">
                  <a:buClrTx/>
                  <a:buSzTx/>
                  <a:buFontTx/>
                  <a:defRPr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9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O</m:t>
                    </m:r>
                    <m:d>
                      <m:dPr>
                        <m:ctrlPr>
                          <a:rPr kumimoji="1" lang="en-US" altLang="zh-CN" sz="19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19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𝑔</m:t>
                        </m:r>
                        <m:d>
                          <m:dPr>
                            <m:ctrlPr>
                              <a:rPr kumimoji="1" lang="en-US" altLang="zh-CN" sz="19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kumimoji="1" lang="en-US" altLang="zh-CN" sz="19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kumimoji="1" lang="en-US" altLang="zh-CN" sz="19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={</m:t>
                    </m:r>
                    <m:r>
                      <a:rPr kumimoji="1" lang="en-US" altLang="zh-CN" sz="19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sz="19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19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sz="19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|∃</m:t>
                    </m:r>
                    <m:r>
                      <a:rPr kumimoji="1" lang="en-US" altLang="zh-CN" sz="19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𝑐</m:t>
                    </m:r>
                    <m:r>
                      <a:rPr kumimoji="1" lang="en-US" altLang="zh-CN" sz="19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&gt;</m:t>
                    </m:r>
                    <m:r>
                      <a:rPr kumimoji="1" lang="en-US" altLang="zh-CN" sz="19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0</m:t>
                    </m:r>
                    <m:r>
                      <m:rPr>
                        <m:nor/>
                      </m:rPr>
                      <a:rPr lang="zh-CN" altLang="en-US" sz="19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和</m:t>
                    </m:r>
                    <m:sSub>
                      <m:sSubPr>
                        <m:ctrlPr>
                          <a:rPr kumimoji="1" lang="en-US" altLang="zh-CN" sz="19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kumimoji="1" lang="en-US" altLang="zh-CN" sz="19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  <m:sub>
                        <m:r>
                          <a:rPr kumimoji="1" lang="en-US" altLang="zh-CN" sz="19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0</m:t>
                        </m:r>
                      </m:sub>
                    </m:sSub>
                    <m:r>
                      <a:rPr kumimoji="1" lang="en-US" altLang="zh-CN" sz="19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m:rPr>
                        <m:nor/>
                      </m:rPr>
                      <a:rPr lang="zh-CN" altLang="en-US" sz="1900" dirty="0">
                        <a:solidFill>
                          <a:srgbClr val="0000FF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sym typeface="Symbol" panose="05050102010706020507" pitchFamily="18" charset="2"/>
                      </a:rPr>
                      <m:t>对于</m:t>
                    </m:r>
                    <m:r>
                      <a:rPr lang="zh-CN" altLang="en-US" sz="19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19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9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sz="19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9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9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19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0</m:t>
                    </m:r>
                    <m:r>
                      <a:rPr lang="en-US" altLang="zh-CN" sz="19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kumimoji="1" lang="en-US" altLang="zh-CN" sz="19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sz="19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19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lang="en-US" altLang="zh-CN" sz="19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19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sz="19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𝑔</m:t>
                    </m:r>
                    <m:d>
                      <m:dPr>
                        <m:ctrlPr>
                          <a:rPr kumimoji="1" lang="en-US" altLang="zh-CN" sz="19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19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sz="19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}</m:t>
                    </m:r>
                  </m:oMath>
                </a14:m>
                <a:r>
                  <a:rPr kumimoji="1" lang="en-US" altLang="zh-CN" sz="1900" noProof="0" dirty="0">
                    <a:ln>
                      <a:noFill/>
                    </a:ln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，我们称为</a:t>
                </a:r>
                <a:r>
                  <a:rPr kumimoji="1" lang="en-US" altLang="zh-CN" sz="1900" dirty="0">
                    <a:solidFill>
                      <a:srgbClr val="0000FF"/>
                    </a:solidFill>
                    <a:ea typeface="Cambria Math" panose="02040503050406030204" pitchFamily="18" charset="0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9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𝑔</m:t>
                    </m:r>
                    <m:d>
                      <m:dPr>
                        <m:ctrlPr>
                          <a:rPr kumimoji="1" lang="en-US" altLang="zh-CN" sz="19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19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sz="19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kumimoji="1" lang="en-US" altLang="zh-CN" sz="1900" noProof="0" dirty="0">
                    <a:ln>
                      <a:noFill/>
                    </a:ln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是</a:t>
                </a:r>
                <a:r>
                  <a:rPr kumimoji="1" lang="en-US" altLang="zh-CN" sz="1900" dirty="0">
                    <a:solidFill>
                      <a:srgbClr val="0000FF"/>
                    </a:solidFill>
                    <a:ea typeface="Cambria Math" panose="02040503050406030204" pitchFamily="18" charset="0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9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sz="19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19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sz="19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kumimoji="1" lang="en-US" altLang="zh-CN" sz="1900" noProof="0" dirty="0">
                    <a:ln>
                      <a:noFill/>
                    </a:ln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的上界（upper bound）</a:t>
                </a:r>
                <a:endParaRPr kumimoji="1" lang="en-US" altLang="zh-CN" sz="1900" noProof="0" dirty="0">
                  <a:ln>
                    <a:noFill/>
                  </a:ln>
                  <a:effectLst/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120" y="131519"/>
                <a:ext cx="4105275" cy="1007135"/>
              </a:xfrm>
              <a:prstGeom prst="rect">
                <a:avLst/>
              </a:prstGeom>
              <a:blipFill rotWithShape="1">
                <a:blip r:embed="rId7"/>
                <a:stretch>
                  <a:fillRect l="-12" t="-7" r="12" b="-240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251520" y="908720"/>
                <a:ext cx="8370889" cy="2792175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：证明</a:t>
                </a:r>
                <a14:m>
                  <m:oMath xmlns:m="http://schemas.openxmlformats.org/officeDocument/2006/math">
                    <m:r>
                      <a:rPr lang="en-US" altLang="zh-CN" sz="28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𝑜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8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证明：对</a:t>
                </a:r>
                <a14:m>
                  <m:oMath xmlns:m="http://schemas.openxmlformats.org/officeDocument/2006/math">
                    <m:r>
                      <a:rPr lang="zh-CN" altLang="en-US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nor/>
                      </m:rPr>
                      <a:rPr lang="en-US" altLang="zh-CN" sz="28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，要证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𝑐𝑛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endParaRPr lang="en-US" altLang="zh-CN" sz="28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必有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𝑐𝑛</m:t>
                    </m:r>
                  </m:oMath>
                </a14:m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8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所以，当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⌈"/>
                        <m:endChr m:val="⌉"/>
                        <m:ctrlP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时，对</a:t>
                </a:r>
                <a14:m>
                  <m:oMath xmlns:m="http://schemas.openxmlformats.org/officeDocument/2006/math">
                    <m:r>
                      <a:rPr lang="zh-CN" altLang="en-US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nor/>
                      </m:rPr>
                      <a:rPr lang="en-US" altLang="zh-CN" sz="28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800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，都有</a:t>
                </a:r>
                <a14:m>
                  <m:oMath xmlns:m="http://schemas.openxmlformats.org/officeDocument/2006/math">
                    <m:r>
                      <a:rPr lang="en-US" altLang="zh-CN" sz="2800" b="0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𝑐𝑛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 sz="2800" i="1" smtClean="0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sz="28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908720"/>
                <a:ext cx="8370889" cy="2792175"/>
              </a:xfrm>
              <a:prstGeom prst="rect">
                <a:avLst/>
              </a:prstGeom>
              <a:blipFill rotWithShape="1">
                <a:blip r:embed="rId1"/>
                <a:stretch>
                  <a:fillRect l="-152" t="-456" r="-147" b="-451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468313" y="1270000"/>
            <a:ext cx="8424863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2916512" y="0"/>
                <a:ext cx="5976664" cy="87851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txBody>
              <a:bodyPr wrap="square" rtlCol="0" anchor="t">
                <a:spAutoFit/>
              </a:bodyPr>
              <a:lstStyle/>
              <a:p>
                <a:pPr lvl="0" algn="just">
                  <a:buClrTx/>
                  <a:buSzTx/>
                  <a:buFontTx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𝑜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𝑔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kumimoji="1"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={</m:t>
                      </m:r>
                      <m:r>
                        <a:rPr kumimoji="1"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</m:e>
                      </m:d>
                      <m:r>
                        <a:rPr kumimoji="1"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|</m:t>
                      </m:r>
                      <m:r>
                        <m:rPr>
                          <m:nor/>
                        </m:rPr>
                        <a:rPr lang="zh-CN" altLang="en-US" dirty="0">
                          <a:solidFill>
                            <a:srgbClr val="0000FF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sym typeface="Symbol" panose="05050102010706020507" pitchFamily="18" charset="2"/>
                        </a:rPr>
                        <m:t>对于</m:t>
                      </m:r>
                      <m:r>
                        <a:rPr lang="zh-CN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kumimoji="1"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𝑐</m:t>
                      </m:r>
                      <m:r>
                        <a:rPr kumimoji="1"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 &gt;</m:t>
                      </m:r>
                      <m:r>
                        <a:rPr kumimoji="1"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0</m:t>
                      </m:r>
                      <m:r>
                        <a:rPr kumimoji="1"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,</m:t>
                      </m:r>
                      <m:r>
                        <m:rPr>
                          <m:nor/>
                        </m:rPr>
                        <a:rPr kumimoji="1" lang="zh-CN" altLang="en-US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存在</m:t>
                      </m:r>
                      <m:r>
                        <a:rPr kumimoji="1"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∃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&gt;</m:t>
                      </m:r>
                      <m:r>
                        <a:rPr kumimoji="1"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0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 dirty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0" algn="just">
                  <a:buClrTx/>
                  <a:buSzTx/>
                  <a:buFontTx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dirty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从而对所有</m:t>
                      </m:r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0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</m:e>
                      </m:d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kumimoji="1"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𝑔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</m:e>
                      </m:d>
                      <m:r>
                        <a:rPr kumimoji="1"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}</m:t>
                      </m:r>
                    </m:oMath>
                  </m:oMathPara>
                </a14:m>
                <a:endParaRPr kumimoji="1" lang="en-US" altLang="zh-CN" noProof="0" dirty="0">
                  <a:ln>
                    <a:noFill/>
                  </a:ln>
                  <a:effectLst/>
                  <a:uLnTx/>
                  <a:uFillTx/>
                  <a:latin typeface="Calibri" panose="020F0502020204030204" pitchFamily="34" charset="0"/>
                  <a:sym typeface="+mn-ea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6512" y="0"/>
                <a:ext cx="5976664" cy="878510"/>
              </a:xfrm>
              <a:prstGeom prst="rect">
                <a:avLst/>
              </a:prstGeom>
              <a:blipFill rotWithShape="1">
                <a:blip r:embed="rId2"/>
                <a:stretch>
                  <a:fillRect l="-10" b="-340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251520" y="3785602"/>
                <a:ext cx="8370889" cy="28315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：证明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𝑜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8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zh-CN" altLang="en-US" sz="2800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分析：要证明</a:t>
                </a:r>
                <a:r>
                  <a:rPr lang="en-US" altLang="zh-CN" sz="2800" i="1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n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sup>
                    </m:sSup>
                    <m:r>
                      <a:rPr lang="en-US" altLang="zh-C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lang="en-US" altLang="zh-C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𝑜</m:t>
                    </m:r>
                    <m:r>
                      <a:rPr lang="en-US" altLang="zh-C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800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不成立，只需要证明其不符合严格低阶函数的定义，即存在</a:t>
                </a:r>
                <a14:m>
                  <m:oMath xmlns:m="http://schemas.openxmlformats.org/officeDocument/2006/math">
                    <m:r>
                      <a:rPr lang="zh-CN" altLang="en-US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zh-CN" alt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800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使得对于</a:t>
                </a:r>
                <a14:m>
                  <m:oMath xmlns:m="http://schemas.openxmlformats.org/officeDocument/2006/math">
                    <m:r>
                      <a:rPr lang="zh-CN" alt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nor/>
                      </m:rPr>
                      <a:rPr lang="zh-CN" altLang="en-US" sz="28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，</m:t>
                    </m:r>
                    <m:r>
                      <a:rPr lang="en-US" altLang="zh-CN" sz="28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𝑐𝑛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800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不成立。</a:t>
                </a:r>
                <a:endParaRPr lang="en-US" altLang="zh-CN" sz="2800" dirty="0">
                  <a:solidFill>
                    <a:srgbClr val="FF0000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0"/>
                  </a:spcBef>
                </a:pPr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证明：当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，对于</a:t>
                </a:r>
                <a14:m>
                  <m:oMath xmlns:m="http://schemas.openxmlformats.org/officeDocument/2006/math">
                    <m:r>
                      <a:rPr lang="zh-CN" altLang="en-US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nor/>
                      </m:rPr>
                      <a:rPr lang="zh-CN" altLang="en-US" sz="28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，</m:t>
                    </m:r>
                    <m:r>
                      <a:rPr lang="en-US" altLang="zh-CN" sz="28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𝑐𝑛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不成立。</a:t>
                </a:r>
                <a:endParaRPr lang="en-US" altLang="zh-CN" sz="28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785602"/>
                <a:ext cx="8370889" cy="2831544"/>
              </a:xfrm>
              <a:prstGeom prst="rect">
                <a:avLst/>
              </a:prstGeom>
              <a:blipFill rotWithShape="1">
                <a:blip r:embed="rId3"/>
                <a:stretch>
                  <a:fillRect l="-152" t="-461" r="-147" b="-433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1" name="TextBox 9"/>
          <p:cNvSpPr txBox="1"/>
          <p:nvPr/>
        </p:nvSpPr>
        <p:spPr>
          <a:xfrm>
            <a:off x="3238500" y="444352"/>
            <a:ext cx="2711450" cy="67786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lstStyle/>
          <a:p>
            <a:r>
              <a:rPr lang="zh-CN" altLang="en-US" sz="4400" b="1" dirty="0">
                <a:solidFill>
                  <a:srgbClr val="558ED5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本章内容</a:t>
            </a:r>
            <a:endParaRPr lang="zh-CN" altLang="en-US" sz="4400" b="1" dirty="0">
              <a:solidFill>
                <a:srgbClr val="558ED5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090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/>
            <a:r>
              <a:rPr lang="zh-CN" altLang="en-US" sz="1200" dirty="0">
                <a:solidFill>
                  <a:srgbClr val="898989"/>
                </a:solidFill>
              </a:rPr>
              <a:t>*</a:t>
            </a:r>
            <a:endParaRPr lang="zh-CN" altLang="en-US" sz="1200" dirty="0">
              <a:solidFill>
                <a:srgbClr val="898989"/>
              </a:solidFill>
            </a:endParaRPr>
          </a:p>
        </p:txBody>
      </p:sp>
      <p:sp>
        <p:nvSpPr>
          <p:cNvPr id="80903" name="Rectangle 13"/>
          <p:cNvSpPr/>
          <p:nvPr/>
        </p:nvSpPr>
        <p:spPr>
          <a:xfrm>
            <a:off x="1187624" y="1897658"/>
            <a:ext cx="6984776" cy="2685279"/>
          </a:xfrm>
          <a:prstGeom prst="rect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lIns="92075" tIns="46038" rIns="92075" bIns="46038" anchor="ctr"/>
          <a:lstStyle/>
          <a:p>
            <a:pPr marL="899795" indent="-457200">
              <a:lnSpc>
                <a:spcPct val="150000"/>
              </a:lnSpc>
            </a:pPr>
            <a:r>
              <a:rPr lang="en-US" altLang="zh-CN" sz="3600" b="1" dirty="0">
                <a:ea typeface="楷体" panose="02010609060101010101" pitchFamily="49" charset="-122"/>
                <a:cs typeface="Times New Roman" panose="02020603050405020304" pitchFamily="18" charset="0"/>
              </a:rPr>
              <a:t>2.1  </a:t>
            </a:r>
            <a:r>
              <a:rPr lang="zh-CN" altLang="en-US" sz="3600" b="1" dirty="0">
                <a:ea typeface="楷体" panose="02010609060101010101" pitchFamily="49" charset="-122"/>
                <a:cs typeface="Times New Roman" panose="02020603050405020304" pitchFamily="18" charset="0"/>
              </a:rPr>
              <a:t>复杂性函数阶的计算</a:t>
            </a:r>
            <a:endParaRPr lang="zh-CN" altLang="en-US" sz="3600" b="1" dirty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99795" indent="-457200" algn="just">
              <a:lnSpc>
                <a:spcPct val="150000"/>
              </a:lnSpc>
            </a:pPr>
            <a:r>
              <a:rPr lang="en-US" altLang="zh-CN" sz="3600" dirty="0">
                <a:ea typeface="楷体" panose="02010609060101010101" pitchFamily="49" charset="-122"/>
                <a:cs typeface="Times New Roman" panose="02020603050405020304" pitchFamily="18" charset="0"/>
              </a:rPr>
              <a:t>2.2  </a:t>
            </a:r>
            <a:r>
              <a:rPr lang="zh-CN" altLang="en-US" sz="3600" dirty="0">
                <a:ea typeface="楷体" panose="02010609060101010101" pitchFamily="49" charset="-122"/>
                <a:cs typeface="Times New Roman" panose="02020603050405020304" pitchFamily="18" charset="0"/>
              </a:rPr>
              <a:t>和式的估计与界限</a:t>
            </a:r>
            <a:endParaRPr lang="zh-CN" altLang="en-US" sz="3600" dirty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99795" indent="-457200" algn="just">
              <a:lnSpc>
                <a:spcPct val="150000"/>
              </a:lnSpc>
            </a:pPr>
            <a:r>
              <a:rPr lang="en-US" altLang="zh-CN" sz="3600" dirty="0">
                <a:ea typeface="楷体" panose="02010609060101010101" pitchFamily="49" charset="-122"/>
                <a:cs typeface="Times New Roman" panose="02020603050405020304" pitchFamily="18" charset="0"/>
              </a:rPr>
              <a:t>2.3  </a:t>
            </a:r>
            <a:r>
              <a:rPr lang="zh-CN" altLang="en-US" sz="3600" dirty="0">
                <a:ea typeface="楷体" panose="02010609060101010101" pitchFamily="49" charset="-122"/>
                <a:cs typeface="Times New Roman" panose="02020603050405020304" pitchFamily="18" charset="0"/>
              </a:rPr>
              <a:t>递归方程</a:t>
            </a:r>
            <a:endParaRPr lang="zh-CN" altLang="en-US" sz="3600" dirty="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24128" y="5589240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算法导论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第三章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en-US" altLang="zh-CN" sz="1400" dirty="0">
                <a:solidFill>
                  <a:srgbClr val="898989"/>
                </a:solidFill>
              </a:rPr>
            </a:fld>
            <a:endParaRPr lang="en-US" altLang="zh-CN" sz="1400" dirty="0">
              <a:solidFill>
                <a:srgbClr val="898989"/>
              </a:solidFill>
            </a:endParaRPr>
          </a:p>
        </p:txBody>
      </p:sp>
      <p:sp>
        <p:nvSpPr>
          <p:cNvPr id="104450" name="Rectangle 2"/>
          <p:cNvSpPr>
            <a:spLocks noGrp="1"/>
          </p:cNvSpPr>
          <p:nvPr>
            <p:ph type="title"/>
          </p:nvPr>
        </p:nvSpPr>
        <p:spPr>
          <a:xfrm>
            <a:off x="762000" y="-171400"/>
            <a:ext cx="7772400" cy="1143000"/>
          </a:xfrm>
        </p:spPr>
        <p:txBody>
          <a:bodyPr wrap="square" lIns="91440" tIns="45720" rIns="91440" bIns="45720" anchor="ctr"/>
          <a:lstStyle/>
          <a:p>
            <a:pPr eaLnBrk="1" hangingPunct="1"/>
            <a:r>
              <a:rPr lang="zh-CN" altLang="en-US" kern="12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关于</a:t>
            </a:r>
            <a:r>
              <a:rPr lang="en-US" altLang="zh-CN" i="1" kern="12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zh-CN" altLang="en-US" kern="12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标记</a:t>
            </a:r>
            <a:endParaRPr lang="en-US" altLang="zh-CN" kern="1200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4451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692696"/>
                <a:ext cx="8435280" cy="5663654"/>
              </a:xfr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lIns="91440" tIns="45720" rIns="91440" bIns="45720" anchor="t"/>
              <a:lstStyle/>
              <a:p>
                <a:pPr eaLnBrk="1" hangingPunct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标记可能是或不是紧的</a:t>
                </a:r>
                <a:endParaRPr lang="en-US" altLang="zh-CN" sz="2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eaLnBrk="1" hangingPunct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是紧的，但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不是紧的。</a:t>
                </a:r>
                <a:endPara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zh-CN" sz="2800" i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o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标记用于标记上界但不是紧的情况</a:t>
                </a:r>
                <a:endParaRPr lang="en-US" altLang="zh-CN" sz="2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eaLnBrk="1" hangingPunct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𝑜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，但是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𝑜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90000"/>
                  </a:lnSpc>
                </a:pPr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区别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</a:t>
                </a:r>
                <a:r>
                  <a:rPr lang="zh-CN" altLang="en-US" sz="2800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某个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正常数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在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800" i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O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标记中，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但</a:t>
                </a:r>
                <a:r>
                  <a:rPr lang="zh-CN" altLang="en-US" sz="2800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所有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正常数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在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800" b="0" i="1" dirty="0" smtClean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o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标记中。</a:t>
                </a:r>
                <a:endParaRPr lang="en-US" altLang="zh-CN" sz="2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𝑜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⟹</m:t>
                      </m:r>
                      <m:func>
                        <m:funcPr>
                          <m:ctrlPr>
                            <a:rPr lang="pt-B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pt-BR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pt-BR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pt-BR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sz="28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lnSpc>
                    <a:spcPct val="90000"/>
                  </a:lnSpc>
                  <a:buNone/>
                </a:pPr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证明：由于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𝑜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，对任意</a:t>
                </a:r>
                <a14:m>
                  <m:oMath xmlns:m="http://schemas.openxmlformats.org/officeDocument/2006/math">
                    <m:r>
                      <a:rPr kumimoji="1" lang="en-US" altLang="zh-CN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𝑐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&gt;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0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，存在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  <m:sub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0</m:t>
                        </m:r>
                      </m:sub>
                    </m:sSub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&gt;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0</m:t>
                    </m:r>
                    <m:r>
                      <a:rPr lang="en-US" altLang="zh-CN" sz="280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800" i="1" dirty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时，</a:t>
                </a:r>
                <a:endParaRPr lang="en-US" altLang="zh-CN" sz="2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 algn="ctr" eaLnBrk="1" hangingPunct="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kumimoji="1" lang="en-US" altLang="zh-CN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0</m:t>
                    </m:r>
                    <m:r>
                      <a:rPr lang="en-US" altLang="zh-CN" sz="2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lang="en-US" altLang="zh-CN" sz="2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𝑔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800" i="1" dirty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 sz="2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lnSpc>
                    <a:spcPct val="90000"/>
                  </a:lnSpc>
                  <a:buNone/>
                </a:pPr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sz="2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sz="28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8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num>
                      <m:den>
                        <m:r>
                          <a:rPr lang="en-US" altLang="zh-CN" sz="28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sz="28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den>
                    </m:f>
                    <m:r>
                      <a:rPr lang="en-US" altLang="zh-CN" sz="28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28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。于是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t-BR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pt-BR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pt-BR" altLang="zh-CN" sz="28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pt-BR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pt-BR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pt-BR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e>
                            </m:d>
                          </m:den>
                        </m:f>
                      </m:e>
                    </m:func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lnSpc>
                    <a:spcPct val="90000"/>
                  </a:lnSpc>
                  <a:buNone/>
                </a:pPr>
                <a:endParaRPr lang="en-US" altLang="zh-CN" sz="2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lnSpc>
                    <a:spcPct val="90000"/>
                  </a:lnSpc>
                  <a:buNone/>
                </a:pPr>
                <a:endParaRPr lang="en-US" altLang="zh-CN" sz="2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4451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692696"/>
                <a:ext cx="8435280" cy="5663654"/>
              </a:xfrm>
              <a:blipFill rotWithShape="1">
                <a:blip r:embed="rId1"/>
                <a:stretch>
                  <a:fillRect l="-151" t="-234" r="-144" b="-15315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en-US" altLang="zh-CN" sz="1400" dirty="0">
                <a:solidFill>
                  <a:srgbClr val="898989"/>
                </a:solidFill>
              </a:rPr>
            </a:fld>
            <a:endParaRPr lang="en-US" altLang="zh-CN" sz="1400" dirty="0">
              <a:solidFill>
                <a:srgbClr val="898989"/>
              </a:solidFill>
            </a:endParaRPr>
          </a:p>
        </p:txBody>
      </p:sp>
      <p:sp>
        <p:nvSpPr>
          <p:cNvPr id="106498" name="Rectangle 2"/>
          <p:cNvSpPr>
            <a:spLocks noGrp="1"/>
          </p:cNvSpPr>
          <p:nvPr>
            <p:ph type="title"/>
          </p:nvPr>
        </p:nvSpPr>
        <p:spPr>
          <a:xfrm>
            <a:off x="652874" y="84718"/>
            <a:ext cx="5287278" cy="1143000"/>
          </a:xfrm>
        </p:spPr>
        <p:txBody>
          <a:bodyPr wrap="square" lIns="91440" tIns="45720" rIns="91440" bIns="45720" anchor="ctr"/>
          <a:lstStyle/>
          <a:p>
            <a:pPr eaLnBrk="1" hangingPunct="1"/>
            <a:r>
              <a:rPr lang="zh-CN" altLang="en-US" kern="1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Symbol" panose="05050102010706020507" pitchFamily="18" charset="2"/>
              </a:rPr>
              <a:t>严格高阶函数集合</a:t>
            </a:r>
            <a:endParaRPr lang="en-US" altLang="zh-CN" kern="120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9092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499528"/>
                <a:ext cx="8712968" cy="5300052"/>
              </a:xfr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lIns="91440" tIns="45720" rIns="91440" bIns="45720" anchor="t"/>
              <a:lstStyle/>
              <a:p>
                <a:pPr marL="0" indent="0" eaLnBrk="1" hangingPunct="1">
                  <a:spcBef>
                    <a:spcPts val="0"/>
                  </a:spcBef>
                  <a:buNone/>
                </a:pPr>
                <a:r>
                  <a:rPr lang="zh-CN" altLang="en-US" sz="28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对于给定的函数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rgbClr val="7030A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𝑔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sz="28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lang="zh-CN" altLang="en-US" sz="2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，</m:t>
                    </m:r>
                  </m:oMath>
                </a14:m>
                <a:endParaRPr lang="en-US" altLang="zh-CN" sz="2800" dirty="0">
                  <a:solidFill>
                    <a:srgbClr val="7030A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14:m>
                  <m:oMath xmlns:m="http://schemas.openxmlformats.org/officeDocument/2006/math">
                    <m:r>
                      <a:rPr kumimoji="1" lang="zh-CN" altLang="en-US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𝜔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𝑔</m:t>
                        </m:r>
                        <m:d>
                          <m:dPr>
                            <m:ctrlPr>
                              <a:rPr kumimoji="1"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kumimoji="1"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={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|</m:t>
                    </m:r>
                    <m:r>
                      <m:rPr>
                        <m:nor/>
                      </m:rPr>
                      <a:rPr lang="zh-CN" altLang="en-US" sz="2800" dirty="0">
                        <a:solidFill>
                          <a:srgbClr val="0000FF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sym typeface="Symbol" panose="05050102010706020507" pitchFamily="18" charset="2"/>
                      </a:rPr>
                      <m:t>对于</m:t>
                    </m:r>
                    <m:r>
                      <a:rPr lang="zh-CN" alt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𝑐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 &gt;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0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m:rPr>
                        <m:nor/>
                      </m:rPr>
                      <a:rPr kumimoji="1" lang="zh-CN" altLang="en-US" sz="28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存在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∃</m:t>
                    </m:r>
                    <m:sSub>
                      <m:sSubPr>
                        <m:ctrlP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  <m:sub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0</m:t>
                        </m:r>
                      </m:sub>
                    </m:sSub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&gt;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0</m:t>
                    </m:r>
                    <m:r>
                      <a:rPr lang="en-US" altLang="zh-CN" sz="28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zh-CN" altLang="en-US" sz="2800" dirty="0">
                        <a:solidFill>
                          <a:srgbClr val="0000FF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sym typeface="Symbol" panose="05050102010706020507" pitchFamily="18" charset="2"/>
                      </a:rPr>
                      <m:t>对于</m:t>
                    </m:r>
                    <m:r>
                      <a:rPr lang="zh-CN" alt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8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0</m:t>
                    </m:r>
                    <m:r>
                      <a:rPr lang="en-US" altLang="zh-CN" sz="2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𝑔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lang="en-US" altLang="zh-CN" sz="2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}</m:t>
                    </m:r>
                  </m:oMath>
                </a14:m>
                <a:r>
                  <a:rPr kumimoji="1" lang="zh-CN" altLang="en-US" sz="28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kumimoji="1"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称</a:t>
                </a:r>
                <a14:m>
                  <m:oMath xmlns:m="http://schemas.openxmlformats.org/officeDocument/2006/math">
                    <m:r>
                      <a:rPr kumimoji="1" lang="zh-CN" altLang="en-US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𝜔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𝑔</m:t>
                        </m:r>
                        <m:d>
                          <m:dPr>
                            <m:ctrlPr>
                              <a:rPr kumimoji="1"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kumimoji="1"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kumimoji="1"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是</a:t>
                </a:r>
                <a14:m>
                  <m:oMath xmlns:m="http://schemas.openxmlformats.org/officeDocument/2006/math">
                    <m:r>
                      <a:rPr kumimoji="1" lang="en-US" altLang="zh-CN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𝑔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</m:oMath>
                </a14:m>
                <a:r>
                  <a:rPr kumimoji="1"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的</a:t>
                </a:r>
                <a:r>
                  <a:rPr kumimoji="1" lang="zh-CN" altLang="en-US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严格高阶</a:t>
                </a:r>
                <a:r>
                  <a:rPr kumimoji="1"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函数集合。</a:t>
                </a:r>
                <a:endParaRPr lang="en-US" altLang="zh-CN" sz="2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lvl="1" eaLnBrk="1" hangingPunct="1"/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记作</a:t>
                </a:r>
                <a14:m>
                  <m:oMath xmlns:m="http://schemas.openxmlformats.org/officeDocument/2006/math">
                    <m:r>
                      <a:rPr kumimoji="1" lang="en-US" altLang="zh-CN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∈</m:t>
                    </m:r>
                    <m:r>
                      <a:rPr kumimoji="1" lang="zh-CN" alt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𝜔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𝑔</m:t>
                        </m:r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m:rPr>
                        <m:nor/>
                      </m:rPr>
                      <a:rPr kumimoji="1" lang="zh-CN" altLang="en-US" sz="240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，</m:t>
                    </m:r>
                    <m:r>
                      <a:rPr kumimoji="1" lang="zh-CN" altLang="en-US" sz="2400" i="1" dirty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或者简写为</m:t>
                    </m:r>
                    <m:r>
                      <a:rPr kumimoji="1" lang="en-US" altLang="zh-CN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kumimoji="1" lang="zh-CN" alt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𝜔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𝑔</m:t>
                        </m:r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endPara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eaLnBrk="1" hangingPunct="1"/>
                <a14:m>
                  <m:oMath xmlns:m="http://schemas.openxmlformats.org/officeDocument/2006/math">
                    <m:r>
                      <a:rPr kumimoji="1" lang="zh-CN" altLang="en-US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𝜔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标记，类似</a:t>
                </a:r>
                <a:r>
                  <a:rPr lang="en-US" altLang="zh-CN" sz="2800" i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o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标记，表示不紧的下界。</a:t>
                </a:r>
                <a:endParaRPr lang="en-US" altLang="zh-CN" sz="2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lvl="1" eaLnBrk="1" hangingPunct="1"/>
                <a14:m>
                  <m:oMath xmlns:m="http://schemas.openxmlformats.org/officeDocument/2006/math">
                    <m:f>
                      <m:fPr>
                        <m:ctrlPr>
                          <a:rPr lang="pt-BR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1" lang="zh-CN" alt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𝜔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，但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kumimoji="1" lang="zh-CN" alt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𝜔</m:t>
                    </m:r>
                    <m:d>
                      <m:dPr>
                        <m:ctrlPr>
                          <a:rPr kumimoji="1" lang="en-US" altLang="zh-CN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/>
                <a14:m>
                  <m:oMath xmlns:m="http://schemas.openxmlformats.org/officeDocument/2006/math">
                    <m:r>
                      <a:rPr kumimoji="1" lang="en-US" altLang="zh-CN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kumimoji="1" lang="zh-CN" alt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𝜔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𝑔</m:t>
                        </m:r>
                        <m:d>
                          <m:dPr>
                            <m:ctrlPr>
                              <a:rPr kumimoji="1"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kumimoji="1"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当且仅当</a:t>
                </a:r>
                <a14:m>
                  <m:oMath xmlns:m="http://schemas.openxmlformats.org/officeDocument/2006/math">
                    <m:r>
                      <a:rPr kumimoji="1" lang="en-US" altLang="zh-CN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𝑔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kumimoji="1"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𝑜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𝑓</m:t>
                        </m:r>
                        <m:d>
                          <m:dPr>
                            <m:ctrlPr>
                              <a:rPr kumimoji="1"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kumimoji="1"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kumimoji="1"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en-US" altLang="zh-CN" sz="2800" i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endParaRPr lang="en-US" altLang="zh-CN" sz="28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eaLnBrk="1" hangingPunct="1"/>
                <a14:m>
                  <m:oMath xmlns:m="http://schemas.openxmlformats.org/officeDocument/2006/math">
                    <m:func>
                      <m:funcPr>
                        <m:ctrlPr>
                          <a:rPr lang="pt-BR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pt-BR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pt-BR" altLang="zh-CN" sz="28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pt-BR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pt-BR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pt-BR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e>
                            </m:d>
                          </m:den>
                        </m:f>
                      </m:e>
                    </m:func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pt-BR" altLang="zh-CN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endParaRPr lang="en-US" altLang="zh-CN" sz="2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89092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499528"/>
                <a:ext cx="8712968" cy="5300052"/>
              </a:xfrm>
              <a:blipFill rotWithShape="1">
                <a:blip r:embed="rId1"/>
                <a:stretch>
                  <a:fillRect l="-146" t="-245" r="-144" b="-240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5636324" y="58420"/>
                <a:ext cx="3472180" cy="1363065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txBody>
              <a:bodyPr wrap="square" rtlCol="0" anchor="t">
                <a:spAutoFit/>
              </a:bodyPr>
              <a:lstStyle/>
              <a:p>
                <a:pPr lvl="0" algn="just">
                  <a:buClrTx/>
                  <a:buSzTx/>
                  <a:buFontTx/>
                  <a:defRPr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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𝑔</m:t>
                        </m:r>
                        <m:d>
                          <m:dPr>
                            <m:ctrlPr>
                              <a:rPr kumimoji="1"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kumimoji="1"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kumimoji="1"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={</m:t>
                    </m:r>
                    <m:r>
                      <a:rPr kumimoji="1"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|∃</m:t>
                    </m:r>
                    <m:r>
                      <a:rPr kumimoji="1"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𝑐</m:t>
                    </m:r>
                    <m:r>
                      <m:rPr>
                        <m:nor/>
                      </m:rPr>
                      <a:rPr lang="zh-CN" altLang="en-US" sz="2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和</m:t>
                    </m:r>
                    <m:sSub>
                      <m:sSubPr>
                        <m:ctrlPr>
                          <a:rPr kumimoji="1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  <m:sub>
                        <m:r>
                          <a:rPr kumimoji="1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0</m:t>
                        </m:r>
                      </m:sub>
                    </m:sSub>
                    <m:r>
                      <a:rPr kumimoji="1"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&gt;</m:t>
                    </m:r>
                    <m:r>
                      <a:rPr kumimoji="1"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0</m:t>
                    </m:r>
                    <m:r>
                      <a:rPr kumimoji="1"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, </m:t>
                    </m:r>
                  </m:oMath>
                </a14:m>
                <a:r>
                  <a:rPr lang="zh-CN" altLang="en-US" sz="2000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对于</a:t>
                </a:r>
                <a14:m>
                  <m:oMath xmlns:m="http://schemas.openxmlformats.org/officeDocument/2006/math">
                    <m:r>
                      <a:rPr lang="zh-CN" altLang="en-US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0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𝑔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kumimoji="1"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} </m:t>
                    </m:r>
                  </m:oMath>
                </a14:m>
                <a:r>
                  <a:rPr kumimoji="1" lang="en-US" altLang="zh-CN" sz="2000" noProof="0" dirty="0">
                    <a:ln>
                      <a:noFill/>
                    </a:ln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我们称</a:t>
                </a:r>
                <a:r>
                  <a:rPr kumimoji="1" lang="en-US" altLang="zh-CN" sz="2000" dirty="0">
                    <a:solidFill>
                      <a:srgbClr val="0000FF"/>
                    </a:solidFill>
                    <a:ea typeface="Cambria Math" panose="02040503050406030204" pitchFamily="18" charset="0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𝑔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kumimoji="1" lang="en-US" altLang="zh-CN" sz="2000" noProof="0" dirty="0">
                    <a:ln>
                      <a:noFill/>
                    </a:ln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是</a:t>
                </a:r>
                <a:r>
                  <a:rPr kumimoji="1" lang="en-US" altLang="zh-CN" sz="2000" dirty="0">
                    <a:solidFill>
                      <a:srgbClr val="0000FF"/>
                    </a:solidFill>
                    <a:ea typeface="Cambria Math" panose="02040503050406030204" pitchFamily="18" charset="0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kumimoji="1" lang="en-US" altLang="zh-CN" sz="2000" noProof="0" dirty="0">
                    <a:ln>
                      <a:noFill/>
                    </a:ln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的</a:t>
                </a:r>
                <a:r>
                  <a:rPr kumimoji="1" lang="en-US" altLang="zh-CN" sz="2000" noProof="0" dirty="0">
                    <a:ln>
                      <a:noFill/>
                    </a:ln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渐进下界 (lower bound)</a:t>
                </a:r>
                <a:endParaRPr kumimoji="1" lang="en-US" altLang="zh-CN" sz="2000" noProof="0" dirty="0">
                  <a:ln>
                    <a:noFill/>
                  </a:ln>
                  <a:effectLst/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324" y="58420"/>
                <a:ext cx="3472180" cy="1363065"/>
              </a:xfrm>
              <a:prstGeom prst="rect">
                <a:avLst/>
              </a:prstGeom>
              <a:blipFill rotWithShape="1">
                <a:blip r:embed="rId2"/>
                <a:stretch>
                  <a:fillRect l="-2" r="2" b="-25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2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en-US" altLang="zh-CN" sz="1400" dirty="0">
                <a:solidFill>
                  <a:srgbClr val="898989"/>
                </a:solidFill>
              </a:rPr>
            </a:fld>
            <a:endParaRPr lang="en-US" altLang="zh-CN" sz="1400" dirty="0">
              <a:solidFill>
                <a:srgbClr val="898989"/>
              </a:solidFill>
            </a:endParaRPr>
          </a:p>
        </p:txBody>
      </p:sp>
      <p:sp>
        <p:nvSpPr>
          <p:cNvPr id="108546" name="Rectangle 2"/>
          <p:cNvSpPr>
            <a:spLocks noGrp="1"/>
          </p:cNvSpPr>
          <p:nvPr>
            <p:ph type="title"/>
          </p:nvPr>
        </p:nvSpPr>
        <p:spPr>
          <a:xfrm>
            <a:off x="685800" y="-27384"/>
            <a:ext cx="8001000" cy="782960"/>
          </a:xfrm>
        </p:spPr>
        <p:txBody>
          <a:bodyPr wrap="square" lIns="91440" tIns="45720" rIns="91440" bIns="45720" anchor="ctr"/>
          <a:lstStyle/>
          <a:p>
            <a:pPr eaLnBrk="1" hangingPunct="1"/>
            <a:r>
              <a:rPr lang="zh-CN" altLang="en-US" kern="1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渐进符号的性质</a:t>
            </a:r>
            <a:endParaRPr lang="en-US" altLang="zh-CN" kern="120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8547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365820" y="678159"/>
                <a:ext cx="8454652" cy="6135217"/>
              </a:xfr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lIns="91440" tIns="45720" rIns="91440" bIns="45720" anchor="t"/>
              <a:lstStyle/>
              <a:p>
                <a:pPr eaLnBrk="1" hangingPunct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zh-CN" altLang="en-US" sz="2800" dirty="0">
                    <a:solidFill>
                      <a:srgbClr val="990099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传递性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所有五个标记</a:t>
                </a:r>
                <a:endParaRPr lang="en-US" altLang="zh-CN" sz="2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kumimoji="1" lang="en-US" altLang="zh-CN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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𝑔</m:t>
                        </m:r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kumimoji="1"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且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𝑔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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ℎ</m:t>
                        </m:r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kumimoji="1"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en-US" altLang="zh-CN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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ℎ</m:t>
                        </m:r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endParaRPr kumimoji="1"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sym typeface="Symbol" panose="05050102010706020507" pitchFamily="18" charset="2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kumimoji="1"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i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O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𝑔</m:t>
                        </m:r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kumimoji="1"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且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𝑔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i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O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ℎ</m:t>
                        </m:r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kumimoji="1"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en-US" altLang="zh-CN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i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O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ℎ</m:t>
                        </m:r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kumimoji="1"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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𝑔</m:t>
                        </m:r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kumimoji="1"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且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𝑔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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ℎ</m:t>
                        </m:r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kumimoji="1"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en-US" altLang="zh-CN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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ℎ</m:t>
                        </m:r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kumimoji="1"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o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𝑔</m:t>
                        </m:r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kumimoji="1"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且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𝑔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o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ℎ</m:t>
                        </m:r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kumimoji="1"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en-US" altLang="zh-CN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  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o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ℎ</m:t>
                        </m:r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kumimoji="1"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kumimoji="1" lang="zh-CN" alt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𝜔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𝑔</m:t>
                        </m:r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kumimoji="1"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且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𝑔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kumimoji="1" lang="zh-CN" alt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𝜔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ℎ</m:t>
                        </m:r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kumimoji="1"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en-US" altLang="zh-CN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kumimoji="1" lang="zh-CN" alt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𝜔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ℎ</m:t>
                        </m:r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endPara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zh-CN" altLang="en-US" sz="2800" dirty="0">
                    <a:solidFill>
                      <a:srgbClr val="990099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自反性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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2400" dirty="0">
                    <a:solidFill>
                      <a:srgbClr val="0000FF"/>
                    </a:solidFill>
                    <a:latin typeface="Cambria Math" panose="020405030504060302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altLang="zh-CN" sz="2400" i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O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</a:t>
                </a:r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kumimoji="1" lang="en-US" altLang="zh-CN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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𝑓</m:t>
                        </m:r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kumimoji="1"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i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O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𝑓</m:t>
                        </m:r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kumimoji="1"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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𝑓</m:t>
                        </m:r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endPara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zh-CN" altLang="en-US" sz="2800" dirty="0">
                    <a:solidFill>
                      <a:srgbClr val="990099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对称性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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endParaRPr lang="en-US" altLang="zh-CN" sz="2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kumimoji="1" lang="en-US" altLang="zh-CN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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𝑔</m:t>
                        </m:r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当且仅当</a:t>
                </a:r>
                <a14:m>
                  <m:oMath xmlns:m="http://schemas.openxmlformats.org/officeDocument/2006/math">
                    <m:r>
                      <a:rPr kumimoji="1" lang="en-US" altLang="zh-CN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𝑔</m:t>
                    </m:r>
                    <m:r>
                      <a:rPr kumimoji="1" lang="en-US" altLang="zh-CN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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𝑓</m:t>
                        </m:r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endPara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90000"/>
                  </a:lnSpc>
                  <a:spcBef>
                    <a:spcPts val="200"/>
                  </a:spcBef>
                </a:pPr>
                <a:r>
                  <a:rPr lang="zh-CN" altLang="en-US" sz="2800" dirty="0">
                    <a:solidFill>
                      <a:srgbClr val="990099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反对称性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</a:t>
                </a:r>
                <a:endParaRPr lang="en-US" altLang="zh-CN" sz="2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kumimoji="1" lang="en-US" altLang="zh-CN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i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O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𝑔</m:t>
                        </m:r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当且仅当</a:t>
                </a:r>
                <a14:m>
                  <m:oMath xmlns:m="http://schemas.openxmlformats.org/officeDocument/2006/math">
                    <m:r>
                      <a:rPr kumimoji="1" lang="en-US" altLang="zh-CN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𝑔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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𝑓</m:t>
                        </m:r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endParaRPr lang="en-US" altLang="zh-CN" sz="24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kumimoji="1" lang="en-US" altLang="zh-CN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kumimoji="1"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𝑜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𝑔</m:t>
                        </m:r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当且仅当</a:t>
                </a:r>
                <a14:m>
                  <m:oMath xmlns:m="http://schemas.openxmlformats.org/officeDocument/2006/math">
                    <m:r>
                      <a:rPr kumimoji="1" lang="en-US" altLang="zh-CN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𝑔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kumimoji="1" lang="zh-CN" alt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𝜔</m:t>
                    </m:r>
                    <m:d>
                      <m:dPr>
                        <m:ctrlP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𝑓</m:t>
                        </m:r>
                        <m:d>
                          <m:dPr>
                            <m:ctrlP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kumimoji="1"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endPara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8547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5820" y="678159"/>
                <a:ext cx="8454652" cy="6135217"/>
              </a:xfrm>
              <a:blipFill rotWithShape="1">
                <a:blip r:embed="rId1"/>
                <a:stretch>
                  <a:fillRect l="-151" t="-217" r="-146" b="-199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3672880" y="3722525"/>
                <a:ext cx="28803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为什么没有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o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a:rPr kumimoji="1" lang="zh-CN" alt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𝜔</m:t>
                    </m:r>
                  </m:oMath>
                </a14:m>
                <a:endParaRPr lang="zh-CN" altLang="en-US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880" y="3722525"/>
                <a:ext cx="2880320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1" t="-34" b="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6876256" y="5085184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为什么</a:t>
            </a:r>
            <a:r>
              <a:rPr lang="en-US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?</a:t>
            </a:r>
            <a:endParaRPr lang="zh-CN" altLang="en-US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852468" y="6074928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为什么</a:t>
            </a:r>
            <a:r>
              <a:rPr lang="en-US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?</a:t>
            </a:r>
            <a:endParaRPr lang="zh-CN" altLang="en-US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4526"/>
            <a:ext cx="8229600" cy="1008112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不同的增长记号对比</a:t>
            </a:r>
            <a:endParaRPr lang="zh-CN" altLang="en-US" b="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457200" y="1042638"/>
                <a:ext cx="8075240" cy="494654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457200" lvl="0" indent="-457200">
                  <a:spcAft>
                    <a:spcPts val="1800"/>
                  </a:spcAft>
                  <a:buFont typeface="+mj-ea"/>
                  <a:buAutoNum type="circleNumDbPlain"/>
                  <a:defRPr/>
                </a:pPr>
                <a:r>
                  <a:rPr kumimoji="1" lang="zh-CN" altLang="en-US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sym typeface="Symbol" panose="05050102010706020507" pitchFamily="18" charset="2"/>
                  </a:rPr>
                  <a:t>同阶函数集合</a:t>
                </a:r>
                <a:r>
                  <a:rPr kumimoji="1" lang="zh-CN" altLang="en-US" dirty="0">
                    <a:latin typeface="楷体" panose="02010609060101010101" pitchFamily="49" charset="-122"/>
                    <a:ea typeface="楷体" panose="02010609060101010101" pitchFamily="49" charset="-122"/>
                    <a:sym typeface="Symbol" panose="05050102010706020507" pitchFamily="18" charset="2"/>
                  </a:rPr>
                  <a:t>：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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𝑔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={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|∃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𝑐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1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,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𝑐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&gt;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0</m:t>
                    </m:r>
                    <m:r>
                      <m:rPr>
                        <m:nor/>
                      </m:rPr>
                      <a:rPr lang="zh-CN" altLang="en-US" dirty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和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0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m:rPr>
                        <m:nor/>
                      </m:rPr>
                      <a:rPr lang="zh-CN" altLang="en-US" dirty="0">
                        <a:latin typeface="楷体" panose="02010609060101010101" pitchFamily="49" charset="-122"/>
                        <a:ea typeface="楷体" panose="02010609060101010101" pitchFamily="49" charset="-122"/>
                        <a:sym typeface="Symbol" panose="05050102010706020507" pitchFamily="18" charset="2"/>
                      </a:rPr>
                      <m:t>对于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𝑐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1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𝑔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𝑐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𝑔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}</m:t>
                    </m:r>
                  </m:oMath>
                </a14:m>
                <a:endParaRPr lang="en-US" altLang="zh-CN" dirty="0"/>
              </a:p>
              <a:p>
                <a:pPr marL="457200" lvl="0" indent="-457200">
                  <a:spcAft>
                    <a:spcPts val="1800"/>
                  </a:spcAft>
                  <a:buFont typeface="+mj-ea"/>
                  <a:buAutoNum type="circleNumDbPlain"/>
                  <a:defRPr/>
                </a:pPr>
                <a:r>
                  <a:rPr lang="zh-CN" altLang="en-US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低阶函数集合</a:t>
                </a:r>
                <a:r>
                  <a:rPr lang="zh-CN" altLang="en-US" b="1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：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i="1" dirty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O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𝑔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={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|</m:t>
                    </m:r>
                    <m:r>
                      <a:rPr kumimoji="1"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kumimoji="1"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𝑐</m:t>
                    </m:r>
                    <m:r>
                      <m:rPr>
                        <m:nor/>
                      </m:rPr>
                      <a:rPr lang="zh-CN" alt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和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0</m:t>
                        </m:r>
                      </m:sub>
                    </m:sSub>
                    <m:r>
                      <a:rPr kumimoji="1"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&gt;</m:t>
                    </m:r>
                    <m:r>
                      <a:rPr kumimoji="1"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0</m:t>
                    </m:r>
                    <m:r>
                      <a:rPr kumimoji="1"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m:rPr>
                        <m:nor/>
                      </m:rPr>
                      <a:rPr lang="zh-CN" altLang="en-US" dirty="0">
                        <a:solidFill>
                          <a:srgbClr val="FF0000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sym typeface="Symbol" panose="05050102010706020507" pitchFamily="18" charset="2"/>
                      </a:rPr>
                      <m:t>对于</m:t>
                    </m:r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0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𝑔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}</m:t>
                    </m:r>
                  </m:oMath>
                </a14:m>
                <a:endParaRPr lang="en-US" altLang="zh-CN" b="1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457200" lvl="0" indent="-457200">
                  <a:spcAft>
                    <a:spcPts val="1800"/>
                  </a:spcAft>
                  <a:buFont typeface="+mj-ea"/>
                  <a:buAutoNum type="circleNumDbPlain"/>
                  <a:defRPr/>
                </a:pPr>
                <a:r>
                  <a:rPr lang="zh-CN" altLang="en-US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严格低阶函数集合</a:t>
                </a:r>
                <a:r>
                  <a:rPr lang="zh-CN" altLang="en-US" b="1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：</a:t>
                </a:r>
                <a:r>
                  <a:rPr kumimoji="1" lang="en-US" altLang="zh-CN" dirty="0">
                    <a:ea typeface="Cambria Math" panose="02040503050406030204" pitchFamily="18" charset="0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𝑜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𝑔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={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|</m:t>
                    </m:r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kumimoji="1"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𝑐</m:t>
                    </m:r>
                    <m:r>
                      <a:rPr kumimoji="1"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 &gt;</m:t>
                    </m:r>
                    <m:r>
                      <a:rPr kumimoji="1"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0</m:t>
                    </m:r>
                    <m:r>
                      <a:rPr kumimoji="1"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,  ∃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0</m:t>
                        </m:r>
                      </m:sub>
                    </m:sSub>
                    <m:r>
                      <a:rPr kumimoji="1"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&gt;</m:t>
                    </m:r>
                    <m:r>
                      <a:rPr kumimoji="1"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0</m:t>
                    </m:r>
                    <m:r>
                      <a:rPr lang="en-US" altLang="zh-CN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zh-CN" altLang="en-US" dirty="0">
                        <a:solidFill>
                          <a:srgbClr val="FF0000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  <a:sym typeface="Symbol" panose="05050102010706020507" pitchFamily="18" charset="2"/>
                      </a:rPr>
                      <m:t>对于</m:t>
                    </m:r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0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𝑔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}</m:t>
                    </m:r>
                  </m:oMath>
                </a14:m>
                <a:r>
                  <a:rPr kumimoji="1"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endParaRPr lang="en-US" altLang="zh-CN" b="1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457200" lvl="0" indent="-457200">
                  <a:spcAft>
                    <a:spcPts val="1800"/>
                  </a:spcAft>
                  <a:buFont typeface="+mj-ea"/>
                  <a:buAutoNum type="circleNumDbPlain"/>
                  <a:defRPr/>
                </a:pPr>
                <a:r>
                  <a:rPr lang="zh-CN" altLang="en-US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高阶函数集合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：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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𝑔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={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|</m:t>
                    </m:r>
                    <m:r>
                      <a:rPr kumimoji="1" lang="en-US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∃</m:t>
                    </m:r>
                    <m:r>
                      <a:rPr kumimoji="1" lang="en-US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𝑐</m:t>
                    </m:r>
                    <m:r>
                      <m:rPr>
                        <m:nor/>
                      </m:rPr>
                      <a:rPr lang="zh-CN" altLang="en-US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和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0</m:t>
                        </m:r>
                      </m:sub>
                    </m:sSub>
                    <m:r>
                      <a:rPr kumimoji="1"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&gt;</m:t>
                    </m:r>
                    <m:r>
                      <a:rPr kumimoji="1"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0</m:t>
                    </m:r>
                    <m:r>
                      <a:rPr kumimoji="1"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, </m:t>
                    </m:r>
                  </m:oMath>
                </a14:m>
                <a:r>
                  <a:rPr lang="zh-CN" altLang="en-US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对于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0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𝑔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}</m:t>
                    </m:r>
                  </m:oMath>
                </a14:m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457200" lvl="0" indent="-457200">
                  <a:spcAft>
                    <a:spcPts val="1800"/>
                  </a:spcAft>
                  <a:buFont typeface="+mj-ea"/>
                  <a:buAutoNum type="circleNumDbPlain"/>
                  <a:defRPr/>
                </a:pPr>
                <a:r>
                  <a:rPr lang="zh-CN" altLang="en-US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严格高阶函数集合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：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𝜔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𝑔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={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|</m:t>
                    </m:r>
                    <m:r>
                      <a:rPr lang="zh-CN" altLang="en-US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kumimoji="1"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𝑐</m:t>
                    </m:r>
                    <m:r>
                      <a:rPr kumimoji="1"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 &gt;</m:t>
                    </m:r>
                    <m:r>
                      <a:rPr kumimoji="1"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0</m:t>
                    </m:r>
                    <m:r>
                      <a:rPr kumimoji="1"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, ∃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0</m:t>
                        </m:r>
                      </m:sub>
                    </m:sSub>
                    <m:r>
                      <a:rPr kumimoji="1"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&gt;</m:t>
                    </m:r>
                    <m:r>
                      <a:rPr kumimoji="1"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0</m:t>
                    </m:r>
                    <m:r>
                      <a:rPr lang="en-US" altLang="zh-CN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zh-CN" altLang="en-US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对于</m:t>
                    </m:r>
                    <m:r>
                      <a:rPr lang="zh-CN" alt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0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𝑔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}</m:t>
                    </m:r>
                  </m:oMath>
                </a14:m>
                <a:r>
                  <a:rPr kumimoji="1"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endParaRPr lang="zh-CN" altLang="en-US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042638"/>
                <a:ext cx="8075240" cy="4946547"/>
              </a:xfrm>
              <a:prstGeom prst="rect">
                <a:avLst/>
              </a:prstGeom>
              <a:blipFill rotWithShape="1">
                <a:blip r:embed="rId1"/>
                <a:stretch>
                  <a:fillRect l="-157" t="-269" r="-150" b="-1389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1979712" y="1026393"/>
            <a:ext cx="4800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+mn-ea"/>
              </a:rPr>
              <a:t>注意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110595" name="Text Box 7"/>
          <p:cNvSpPr txBox="1"/>
          <p:nvPr/>
        </p:nvSpPr>
        <p:spPr>
          <a:xfrm>
            <a:off x="4499992" y="908720"/>
            <a:ext cx="1447800" cy="83099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48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！</a:t>
            </a:r>
            <a:endParaRPr lang="zh-CN" altLang="en-US" sz="4800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537157" y="1739717"/>
                <a:ext cx="8069685" cy="1402885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并非所有的函数都是可比的，即对于函数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sz="28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zh-CN" altLang="en-US" sz="2800" i="1" smtClean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可能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)≠</m:t>
                    </m:r>
                    <m:r>
                      <m:rPr>
                        <m:nor/>
                      </m:rPr>
                      <a:rPr lang="en-US" altLang="zh-CN" sz="2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O</m:t>
                    </m:r>
                    <m:r>
                      <a:rPr lang="en-US" altLang="zh-CN" sz="28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8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m:rPr>
                        <m:nor/>
                      </m:rPr>
                      <a:rPr lang="en-US" altLang="zh-CN" sz="28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</m:t>
                    </m:r>
                    <m:r>
                      <a:rPr lang="en-US" altLang="zh-CN" sz="2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8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8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例如：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n</m:t>
                        </m:r>
                      </m:e>
                      <m:sup>
                        <m:r>
                          <a:rPr lang="en-US" altLang="zh-CN" sz="28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sz="2800" b="0" i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a:rPr lang="en-US" altLang="zh-CN" sz="28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altLang="zh-CN" sz="28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8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8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57" y="1739717"/>
                <a:ext cx="8069685" cy="1402885"/>
              </a:xfrm>
              <a:prstGeom prst="rect">
                <a:avLst/>
              </a:prstGeom>
              <a:blipFill rotWithShape="1">
                <a:blip r:embed="rId1"/>
                <a:stretch>
                  <a:fillRect l="-165" t="-937" r="-157" b="-861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标题 1"/>
          <p:cNvSpPr>
            <a:spLocks noGrp="1"/>
          </p:cNvSpPr>
          <p:nvPr>
            <p:ph type="title"/>
          </p:nvPr>
        </p:nvSpPr>
        <p:spPr>
          <a:xfrm>
            <a:off x="595559" y="2724150"/>
            <a:ext cx="8229600" cy="1016000"/>
          </a:xfrm>
        </p:spPr>
        <p:txBody>
          <a:bodyPr anchor="ctr"/>
          <a:lstStyle/>
          <a:p>
            <a:r>
              <a:rPr lang="zh-CN" altLang="en-US" sz="5865" kern="1200">
                <a:solidFill>
                  <a:srgbClr val="0070C0"/>
                </a:solidFill>
                <a:latin typeface="+mj-lt"/>
                <a:ea typeface="宋体" panose="02010600030101010101" pitchFamily="2" charset="-122"/>
                <a:cs typeface="+mj-cs"/>
              </a:rPr>
              <a:t>随堂测验</a:t>
            </a:r>
            <a:endParaRPr lang="zh-CN" altLang="en-US" sz="5865" kern="1200">
              <a:solidFill>
                <a:srgbClr val="0070C0"/>
              </a:solidFill>
              <a:latin typeface="+mj-lt"/>
              <a:ea typeface="宋体" panose="02010600030101010101" pitchFamily="2" charset="-122"/>
              <a:cs typeface="+mj-c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914400" y="635000"/>
                <a:ext cx="8050088" cy="2143125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lvl="0"/>
                <a:r>
                  <a:rPr lang="en-US" altLang="zh-CN" sz="2600" dirty="0">
                    <a:solidFill>
                      <a:srgbClr val="00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600" dirty="0">
                    <a:solidFill>
                      <a:srgbClr val="00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、某算法的时间复杂度为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O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sSup>
                      <m:sSup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sup>
                    </m:sSup>
                    <m:r>
                      <a:rPr lang="en-US" altLang="zh-CN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600" dirty="0">
                    <a:solidFill>
                      <a:srgbClr val="00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表明该算法的（  ）</a:t>
                </a:r>
                <a:endParaRPr lang="zh-CN" altLang="en-US" sz="2600" dirty="0">
                  <a:solidFill>
                    <a:srgbClr val="000000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"/>
                </p:custDataLst>
              </p:nvPr>
            </p:nvSpPr>
            <p:spPr>
              <a:xfrm>
                <a:off x="914400" y="635000"/>
                <a:ext cx="8050088" cy="2143125"/>
              </a:xfrm>
              <a:prstGeom prst="rect">
                <a:avLst/>
              </a:prstGeom>
              <a:blipFill rotWithShape="1">
                <a:blip r:embed="rId3"/>
                <a:stretch>
                  <a:fillRect r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1828800" y="2786063"/>
                <a:ext cx="6400800" cy="64262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lvl="0"/>
                <a:r>
                  <a:rPr lang="zh-CN" altLang="en-US" sz="2600" dirty="0">
                    <a:solidFill>
                      <a:srgbClr val="00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问题规模是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n-US" altLang="zh-CN" sz="2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  <m:sup>
                        <m:r>
                          <a:rPr lang="en-US" altLang="zh-CN" sz="2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sz="2600" baseline="30000" dirty="0">
                  <a:solidFill>
                    <a:srgbClr val="000000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1828800" y="2786063"/>
                <a:ext cx="6400800" cy="642620"/>
              </a:xfrm>
              <a:prstGeom prst="rect">
                <a:avLst/>
              </a:prstGeom>
              <a:blipFill rotWithShape="1">
                <a:blip r:embed="rId6"/>
                <a:stretch>
                  <a:fillRect t="-49" b="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1828800" y="3471863"/>
                <a:ext cx="6400800" cy="64262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lvl="0"/>
                <a:r>
                  <a:rPr lang="zh-CN" altLang="en-US" sz="2600" dirty="0">
                    <a:solidFill>
                      <a:srgbClr val="00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执行时间等于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n-US" altLang="zh-CN" sz="2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  <m:sup>
                        <m:r>
                          <a:rPr lang="en-US" altLang="zh-CN" sz="2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sz="2600" baseline="30000" dirty="0">
                  <a:solidFill>
                    <a:srgbClr val="000000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1828800" y="3471863"/>
                <a:ext cx="6400800" cy="642620"/>
              </a:xfrm>
              <a:prstGeom prst="rect">
                <a:avLst/>
              </a:prstGeom>
              <a:blipFill rotWithShape="1">
                <a:blip r:embed="rId9"/>
                <a:stretch>
                  <a:fillRect t="-49" b="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828800" y="4157663"/>
                <a:ext cx="6400800" cy="6426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ctr" anchorCtr="0">
                <a:noAutofit/>
              </a:bodyPr>
              <a:lstStyle/>
              <a:p>
                <a:pPr lvl="0"/>
                <a:r>
                  <a:rPr lang="zh-CN" altLang="en-US" sz="2600" dirty="0">
                    <a:solidFill>
                      <a:srgbClr val="00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𝑛</m:t>
                    </m:r>
                  </m:oMath>
                </a14:m>
                <a:r>
                  <a:rPr lang="zh-CN" altLang="zh-CN" sz="2600" dirty="0">
                    <a:solidFill>
                      <a:srgbClr val="00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足够大时，</a:t>
                </a:r>
                <a:r>
                  <a:rPr lang="zh-CN" altLang="en-US" sz="2600" dirty="0">
                    <a:solidFill>
                      <a:srgbClr val="00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执行时间不大于</a:t>
                </a:r>
                <a:r>
                  <a:rPr lang="en-US" altLang="zh-CN" sz="2600" dirty="0">
                    <a:solidFill>
                      <a:srgbClr val="00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c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n-US" altLang="zh-CN" sz="2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  <m:sup>
                        <m:r>
                          <a:rPr lang="en-US" altLang="zh-CN" sz="2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sz="2600" dirty="0">
                  <a:solidFill>
                    <a:srgbClr val="000000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1828800" y="4157663"/>
                <a:ext cx="6400800" cy="642620"/>
              </a:xfrm>
              <a:prstGeom prst="rect">
                <a:avLst/>
              </a:prstGeom>
              <a:blipFill rotWithShape="1">
                <a:blip r:embed="rId12"/>
                <a:stretch>
                  <a:fillRect t="-49" b="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828800" y="4843463"/>
                <a:ext cx="6400800" cy="6426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ctr" anchorCtr="0">
                <a:noAutofit/>
              </a:bodyPr>
              <a:lstStyle/>
              <a:p>
                <a:pPr lvl="0"/>
                <a:r>
                  <a:rPr lang="zh-CN" altLang="en-US" sz="2600" dirty="0">
                    <a:solidFill>
                      <a:srgbClr val="00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问题规模与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n-US" altLang="zh-CN" sz="2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  <m:sup>
                        <m:r>
                          <a:rPr lang="en-US" altLang="zh-CN" sz="2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600" dirty="0">
                    <a:solidFill>
                      <a:srgbClr val="00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成正比</a:t>
                </a:r>
                <a:endParaRPr lang="zh-CN" altLang="en-US" sz="2600" dirty="0">
                  <a:solidFill>
                    <a:srgbClr val="000000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1828800" y="4843463"/>
                <a:ext cx="6400800" cy="642620"/>
              </a:xfrm>
              <a:prstGeom prst="rect">
                <a:avLst/>
              </a:prstGeom>
              <a:blipFill rotWithShape="1">
                <a:blip r:embed="rId15"/>
                <a:stretch>
                  <a:fillRect t="-49" b="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>
            <a:spLocks noChangeAspect="1"/>
          </p:cNvSpPr>
          <p:nvPr>
            <p:custDataLst>
              <p:tags r:id="rId16"/>
            </p:custDataLst>
          </p:nvPr>
        </p:nvSpPr>
        <p:spPr>
          <a:xfrm>
            <a:off x="11144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>
            <a:spLocks noChangeAspect="1"/>
          </p:cNvSpPr>
          <p:nvPr>
            <p:custDataLst>
              <p:tags r:id="rId17"/>
            </p:custDataLst>
          </p:nvPr>
        </p:nvSpPr>
        <p:spPr>
          <a:xfrm>
            <a:off x="1114425" y="35361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9"/>
          <p:cNvSpPr>
            <a:spLocks noChangeAspect="1"/>
          </p:cNvSpPr>
          <p:nvPr>
            <p:custDataLst>
              <p:tags r:id="rId18"/>
            </p:custDataLst>
          </p:nvPr>
        </p:nvSpPr>
        <p:spPr>
          <a:xfrm>
            <a:off x="1114425" y="42219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1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矩形 10"/>
          <p:cNvSpPr>
            <a:spLocks noChangeAspect="1"/>
          </p:cNvSpPr>
          <p:nvPr>
            <p:custDataLst>
              <p:tags r:id="rId19"/>
            </p:custDataLst>
          </p:nvPr>
        </p:nvSpPr>
        <p:spPr>
          <a:xfrm>
            <a:off x="1114425" y="49077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圆角矩形 11"/>
          <p:cNvSpPr/>
          <p:nvPr>
            <p:custDataLst>
              <p:tags r:id="rId20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085147" y="1456531"/>
            <a:ext cx="3562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C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grpSp>
        <p:nvGrpSpPr>
          <p:cNvPr id="20" name="组合 19"/>
          <p:cNvGrpSpPr/>
          <p:nvPr>
            <p:custDataLst>
              <p:tags r:id="rId21"/>
            </p:custDataLst>
          </p:nvPr>
        </p:nvGrpSpPr>
        <p:grpSpPr>
          <a:xfrm>
            <a:off x="0" y="0"/>
            <a:ext cx="9144000" cy="635000"/>
            <a:chOff x="0" y="0"/>
            <a:chExt cx="14400" cy="1000"/>
          </a:xfrm>
        </p:grpSpPr>
        <p:sp>
          <p:nvSpPr>
            <p:cNvPr id="13" name="TitleBackground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4400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ColorBlock"/>
            <p:cNvSpPr/>
            <p:nvPr>
              <p:custDataLst>
                <p:tags r:id="rId23"/>
              </p:custDataLst>
            </p:nvPr>
          </p:nvSpPr>
          <p:spPr>
            <a:xfrm>
              <a:off x="0" y="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ypeText"/>
            <p:cNvSpPr txBox="1"/>
            <p:nvPr>
              <p:custDataLst>
                <p:tags r:id="rId24"/>
              </p:custDataLst>
            </p:nvPr>
          </p:nvSpPr>
          <p:spPr>
            <a:xfrm>
              <a:off x="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多选题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" name="TipText"/>
            <p:cNvSpPr txBox="1"/>
            <p:nvPr>
              <p:custDataLst>
                <p:tags r:id="rId25"/>
              </p:custDataLst>
            </p:nvPr>
          </p:nvSpPr>
          <p:spPr>
            <a:xfrm>
              <a:off x="2248" y="172"/>
              <a:ext cx="3600" cy="8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pic>
        <p:nvPicPr>
          <p:cNvPr id="2" name="图片 1" descr="tmpDBBA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2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996315" y="1204595"/>
            <a:ext cx="7315200" cy="236283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buNone/>
            </a:pPr>
            <a:r>
              <a:rPr lang="en-US" sz="3200" dirty="0">
                <a:solidFill>
                  <a:srgbClr val="00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sz="3200" dirty="0">
                <a:solidFill>
                  <a:srgbClr val="00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sz="3200" dirty="0" err="1">
                <a:solidFill>
                  <a:srgbClr val="00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以下算法的时间复杂度为</a:t>
            </a:r>
            <a:r>
              <a:rPr lang="zh-CN" sz="3200" dirty="0">
                <a:solidFill>
                  <a:srgbClr val="00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3200" dirty="0">
                <a:solidFill>
                  <a:srgbClr val="00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sz="3200" dirty="0">
                <a:solidFill>
                  <a:srgbClr val="00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sz="3200" dirty="0">
              <a:solidFill>
                <a:srgbClr val="000000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2" algn="l">
              <a:buNone/>
            </a:pPr>
            <a:r>
              <a:rPr sz="3200" dirty="0">
                <a:solidFill>
                  <a:srgbClr val="00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void </a:t>
            </a:r>
            <a:r>
              <a:rPr sz="3200" dirty="0" err="1">
                <a:solidFill>
                  <a:srgbClr val="00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func</a:t>
            </a:r>
            <a:r>
              <a:rPr sz="3200" dirty="0">
                <a:solidFill>
                  <a:srgbClr val="00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sz="3200" dirty="0" err="1">
                <a:solidFill>
                  <a:srgbClr val="FF99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int</a:t>
            </a:r>
            <a:r>
              <a:rPr sz="3200" dirty="0">
                <a:solidFill>
                  <a:srgbClr val="FF99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 n</a:t>
            </a:r>
            <a:r>
              <a:rPr sz="3200" dirty="0">
                <a:solidFill>
                  <a:srgbClr val="00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){</a:t>
            </a:r>
            <a:endParaRPr sz="3200" dirty="0">
              <a:solidFill>
                <a:srgbClr val="000000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3" algn="l">
              <a:buNone/>
            </a:pPr>
            <a:r>
              <a:rPr sz="3200" dirty="0" err="1">
                <a:solidFill>
                  <a:srgbClr val="FF99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int</a:t>
            </a:r>
            <a:r>
              <a:rPr sz="3200" dirty="0">
                <a:solidFill>
                  <a:srgbClr val="FF99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sz="3200" dirty="0" err="1">
                <a:solidFill>
                  <a:srgbClr val="FF99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sz="3200" dirty="0">
                <a:solidFill>
                  <a:srgbClr val="FF99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=1;</a:t>
            </a:r>
            <a:endParaRPr sz="3200" dirty="0">
              <a:solidFill>
                <a:srgbClr val="FF9900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3" algn="l">
              <a:buNone/>
            </a:pPr>
            <a:r>
              <a:rPr sz="3200" dirty="0">
                <a:solidFill>
                  <a:srgbClr val="00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while(</a:t>
            </a:r>
            <a:r>
              <a:rPr sz="3200" dirty="0" err="1">
                <a:solidFill>
                  <a:srgbClr val="FF99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sz="3200" dirty="0">
                <a:solidFill>
                  <a:srgbClr val="FF99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&lt;=n</a:t>
            </a:r>
            <a:r>
              <a:rPr sz="3200" dirty="0">
                <a:solidFill>
                  <a:srgbClr val="00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sz="3200" dirty="0">
              <a:solidFill>
                <a:srgbClr val="000000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4" algn="l">
              <a:buNone/>
            </a:pPr>
            <a:r>
              <a:rPr lang="en-US" sz="3200" dirty="0" err="1">
                <a:solidFill>
                  <a:srgbClr val="FF99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solidFill>
                  <a:srgbClr val="FF99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sz="3200" dirty="0">
                <a:solidFill>
                  <a:srgbClr val="FF99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=</a:t>
            </a:r>
            <a:r>
              <a:rPr lang="en-US" altLang="zh-CN" sz="3200" dirty="0">
                <a:solidFill>
                  <a:srgbClr val="FF99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sz="3200" dirty="0" err="1">
                <a:solidFill>
                  <a:srgbClr val="FF99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sz="3200" dirty="0">
                <a:solidFill>
                  <a:srgbClr val="FF99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*2;</a:t>
            </a:r>
            <a:endParaRPr sz="3200" dirty="0">
              <a:solidFill>
                <a:srgbClr val="FF9900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2" algn="l">
              <a:buNone/>
            </a:pPr>
            <a:r>
              <a:rPr sz="3200" dirty="0">
                <a:solidFill>
                  <a:srgbClr val="00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}</a:t>
            </a:r>
            <a:endParaRPr lang="zh-CN" altLang="en-US" sz="3200" dirty="0">
              <a:solidFill>
                <a:srgbClr val="000000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433320" y="4264025"/>
            <a:ext cx="995680" cy="64262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lstStyle/>
          <a:p>
            <a:pPr lvl="0" algn="l">
              <a:buNone/>
            </a:pPr>
            <a:r>
              <a:rPr lang="zh-CN" altLang="en-US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O(n) </a:t>
            </a:r>
            <a:endParaRPr lang="zh-CN" altLang="en-US" sz="26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5127625" y="4185285"/>
            <a:ext cx="1311275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O(n</a:t>
            </a:r>
            <a:r>
              <a:rPr lang="zh-CN" altLang="en-US" sz="2600" baseline="300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  <a:endParaRPr lang="zh-CN" altLang="en-US" sz="2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361565" y="5097145"/>
            <a:ext cx="1869440" cy="64262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lstStyle/>
          <a:p>
            <a:pPr lvl="0" algn="l">
              <a:buNone/>
            </a:pPr>
            <a:r>
              <a:rPr lang="zh-CN" altLang="en-US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O(nlog</a:t>
            </a:r>
            <a:r>
              <a:rPr lang="zh-CN" altLang="en-US" sz="26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n)</a:t>
            </a:r>
            <a:endParaRPr lang="zh-CN" altLang="en-US" sz="26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5137785" y="5104765"/>
            <a:ext cx="298196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buNone/>
            </a:pPr>
            <a:r>
              <a:rPr lang="zh-CN" altLang="en-US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O(log</a:t>
            </a:r>
            <a:r>
              <a:rPr lang="zh-CN" altLang="en-US" sz="26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n)</a:t>
            </a:r>
            <a:endParaRPr lang="zh-CN" altLang="en-US" sz="26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691640" y="4313555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4274185" y="4264025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9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691640" y="5097145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10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4274185" y="5097145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1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圆角矩形 11"/>
          <p:cNvSpPr/>
          <p:nvPr>
            <p:custDataLst>
              <p:tags r:id="rId10"/>
            </p:custDataLst>
          </p:nvPr>
        </p:nvSpPr>
        <p:spPr>
          <a:xfrm>
            <a:off x="6172200" y="6214745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>
            <p:custDataLst>
              <p:tags r:id="rId11"/>
            </p:custDataLst>
          </p:nvPr>
        </p:nvSpPr>
        <p:spPr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23" name="组合 22"/>
          <p:cNvGrpSpPr/>
          <p:nvPr>
            <p:custDataLst>
              <p:tags r:id="rId12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20" name="RemarkBack"/>
            <p:cNvSpPr/>
            <p:nvPr>
              <p:custDataLst>
                <p:tags r:id="rId13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RemarkBlock"/>
            <p:cNvSpPr/>
            <p:nvPr>
              <p:custDataLst>
                <p:tags r:id="rId14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RemarkTitleText"/>
            <p:cNvSpPr txBox="1"/>
            <p:nvPr>
              <p:custDataLst>
                <p:tags r:id="rId15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4" name="文本框 23"/>
          <p:cNvSpPr txBox="1"/>
          <p:nvPr>
            <p:custDataLst>
              <p:tags r:id="rId16"/>
            </p:custDataLst>
          </p:nvPr>
        </p:nvSpPr>
        <p:spPr>
          <a:xfrm>
            <a:off x="9613900" y="6650038"/>
            <a:ext cx="3662045" cy="460375"/>
          </a:xfrm>
          <a:prstGeom prst="rect">
            <a:avLst/>
          </a:prstGeom>
          <a:solidFill>
            <a:srgbClr val="FBFAEF"/>
          </a:solidFill>
          <a:ln w="12700">
            <a:noFill/>
          </a:ln>
        </p:spPr>
        <p:txBody>
          <a:bodyPr wrap="square" rtlCol="0" anchor="ctr">
            <a:spAutoFit/>
          </a:bodyPr>
          <a:lstStyle/>
          <a:p>
            <a:pPr lvl="0" algn="l">
              <a:buNone/>
            </a:pPr>
            <a:r>
              <a:rPr lang="zh-CN" altLang="en-US" sz="1200">
                <a:solidFill>
                  <a:srgbClr val="F84F4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可为此题添加文本、图片、公式等解析，且需将内容全部放在本区域内。正常使用需3.0以上版本</a:t>
            </a:r>
            <a:endParaRPr lang="zh-CN" altLang="en-US" sz="1200">
              <a:solidFill>
                <a:srgbClr val="F84F4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17"/>
            </p:custDataLst>
          </p:nvPr>
        </p:nvSpPr>
        <p:spPr>
          <a:xfrm>
            <a:off x="9779000" y="635000"/>
            <a:ext cx="3331845" cy="39878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lvl="0" algn="l">
              <a:buNone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基本运算是i=i*2，设其执行次数为t,则2</a:t>
            </a:r>
            <a:r>
              <a:rPr lang="zh-CN" altLang="en-US" sz="2000" baseline="30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&lt;=n,即t&lt;=log</a:t>
            </a:r>
            <a:r>
              <a:rPr lang="zh-CN" altLang="en-US" sz="20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n,则算法的时间复杂度为T(n)=O(log</a:t>
            </a:r>
            <a:r>
              <a:rPr lang="zh-CN" altLang="en-US" sz="2000" baseline="-25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n)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8" name="组合 27"/>
          <p:cNvGrpSpPr/>
          <p:nvPr>
            <p:custDataLst>
              <p:tags r:id="rId18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18" name="RemarkBack"/>
            <p:cNvSpPr/>
            <p:nvPr>
              <p:custDataLst>
                <p:tags r:id="rId19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RemarkBlock"/>
            <p:cNvSpPr/>
            <p:nvPr>
              <p:custDataLst>
                <p:tags r:id="rId20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RemarkTitleText"/>
            <p:cNvSpPr txBox="1"/>
            <p:nvPr>
              <p:custDataLst>
                <p:tags r:id="rId21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2" name="组合 31"/>
          <p:cNvGrpSpPr/>
          <p:nvPr>
            <p:custDataLst>
              <p:tags r:id="rId22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29" name="RemarkBack"/>
            <p:cNvSpPr/>
            <p:nvPr>
              <p:custDataLst>
                <p:tags r:id="rId23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RemarkBlock"/>
            <p:cNvSpPr/>
            <p:nvPr>
              <p:custDataLst>
                <p:tags r:id="rId24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RemarkTitleText"/>
            <p:cNvSpPr txBox="1"/>
            <p:nvPr>
              <p:custDataLst>
                <p:tags r:id="rId25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6" name="组合 35"/>
          <p:cNvGrpSpPr/>
          <p:nvPr>
            <p:custDataLst>
              <p:tags r:id="rId26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33" name="RemarkBack"/>
            <p:cNvSpPr/>
            <p:nvPr>
              <p:custDataLst>
                <p:tags r:id="rId27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RemarkBlock"/>
            <p:cNvSpPr/>
            <p:nvPr>
              <p:custDataLst>
                <p:tags r:id="rId28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RemarkTitleText"/>
            <p:cNvSpPr txBox="1"/>
            <p:nvPr>
              <p:custDataLst>
                <p:tags r:id="rId29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0" name="组合 39"/>
          <p:cNvGrpSpPr/>
          <p:nvPr>
            <p:custDataLst>
              <p:tags r:id="rId30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37" name="RemarkBack"/>
            <p:cNvSpPr/>
            <p:nvPr>
              <p:custDataLst>
                <p:tags r:id="rId31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RemarkBlock"/>
            <p:cNvSpPr/>
            <p:nvPr>
              <p:custDataLst>
                <p:tags r:id="rId32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RemarkTitleText"/>
            <p:cNvSpPr txBox="1"/>
            <p:nvPr>
              <p:custDataLst>
                <p:tags r:id="rId33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4" name="组合 43"/>
          <p:cNvGrpSpPr/>
          <p:nvPr>
            <p:custDataLst>
              <p:tags r:id="rId34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41" name="RemarkBack"/>
            <p:cNvSpPr/>
            <p:nvPr>
              <p:custDataLst>
                <p:tags r:id="rId35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RemarkBlock"/>
            <p:cNvSpPr/>
            <p:nvPr>
              <p:custDataLst>
                <p:tags r:id="rId36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RemarkTitleText"/>
            <p:cNvSpPr txBox="1"/>
            <p:nvPr>
              <p:custDataLst>
                <p:tags r:id="rId37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8" name="组合 47"/>
          <p:cNvGrpSpPr/>
          <p:nvPr>
            <p:custDataLst>
              <p:tags r:id="rId38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45" name="RemarkBack"/>
            <p:cNvSpPr/>
            <p:nvPr>
              <p:custDataLst>
                <p:tags r:id="rId39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RemarkBlock"/>
            <p:cNvSpPr/>
            <p:nvPr>
              <p:custDataLst>
                <p:tags r:id="rId40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RemarkTitleText"/>
            <p:cNvSpPr txBox="1"/>
            <p:nvPr>
              <p:custDataLst>
                <p:tags r:id="rId41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>
            <p:custDataLst>
              <p:tags r:id="rId42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49" name="RemarkBack"/>
            <p:cNvSpPr/>
            <p:nvPr>
              <p:custDataLst>
                <p:tags r:id="rId43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RemarkBlock"/>
            <p:cNvSpPr/>
            <p:nvPr>
              <p:custDataLst>
                <p:tags r:id="rId44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RemarkTitleText"/>
            <p:cNvSpPr txBox="1"/>
            <p:nvPr>
              <p:custDataLst>
                <p:tags r:id="rId45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6" name="组合 55"/>
          <p:cNvGrpSpPr/>
          <p:nvPr>
            <p:custDataLst>
              <p:tags r:id="rId46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53" name="RemarkBack"/>
            <p:cNvSpPr/>
            <p:nvPr>
              <p:custDataLst>
                <p:tags r:id="rId47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RemarkBlock"/>
            <p:cNvSpPr/>
            <p:nvPr>
              <p:custDataLst>
                <p:tags r:id="rId48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RemarkTitleText"/>
            <p:cNvSpPr txBox="1"/>
            <p:nvPr>
              <p:custDataLst>
                <p:tags r:id="rId49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0" name="组合 59"/>
          <p:cNvGrpSpPr/>
          <p:nvPr>
            <p:custDataLst>
              <p:tags r:id="rId50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57" name="RemarkBack"/>
            <p:cNvSpPr/>
            <p:nvPr>
              <p:custDataLst>
                <p:tags r:id="rId51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RemarkBlock"/>
            <p:cNvSpPr/>
            <p:nvPr>
              <p:custDataLst>
                <p:tags r:id="rId52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RemarkTitleText"/>
            <p:cNvSpPr txBox="1"/>
            <p:nvPr>
              <p:custDataLst>
                <p:tags r:id="rId53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4" name="组合 63"/>
          <p:cNvGrpSpPr/>
          <p:nvPr>
            <p:custDataLst>
              <p:tags r:id="rId54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61" name="RemarkBack"/>
            <p:cNvSpPr/>
            <p:nvPr>
              <p:custDataLst>
                <p:tags r:id="rId55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RemarkBlock"/>
            <p:cNvSpPr/>
            <p:nvPr>
              <p:custDataLst>
                <p:tags r:id="rId56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RemarkTitleText"/>
            <p:cNvSpPr txBox="1"/>
            <p:nvPr>
              <p:custDataLst>
                <p:tags r:id="rId57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8" name="组合 67"/>
          <p:cNvGrpSpPr/>
          <p:nvPr>
            <p:custDataLst>
              <p:tags r:id="rId58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65" name="RemarkBack"/>
            <p:cNvSpPr/>
            <p:nvPr>
              <p:custDataLst>
                <p:tags r:id="rId59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RemarkBlock"/>
            <p:cNvSpPr/>
            <p:nvPr>
              <p:custDataLst>
                <p:tags r:id="rId60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RemarkTitleText"/>
            <p:cNvSpPr txBox="1"/>
            <p:nvPr>
              <p:custDataLst>
                <p:tags r:id="rId61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73" name="文本框 72"/>
          <p:cNvSpPr txBox="1"/>
          <p:nvPr/>
        </p:nvSpPr>
        <p:spPr>
          <a:xfrm>
            <a:off x="6463258" y="927770"/>
            <a:ext cx="3562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D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grpSp>
        <p:nvGrpSpPr>
          <p:cNvPr id="72" name="组合 71"/>
          <p:cNvGrpSpPr/>
          <p:nvPr>
            <p:custDataLst>
              <p:tags r:id="rId62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69" name="RemarkBack"/>
            <p:cNvSpPr/>
            <p:nvPr>
              <p:custDataLst>
                <p:tags r:id="rId63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RemarkBlock"/>
            <p:cNvSpPr/>
            <p:nvPr>
              <p:custDataLst>
                <p:tags r:id="rId64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RemarkTitleText"/>
            <p:cNvSpPr txBox="1"/>
            <p:nvPr>
              <p:custDataLst>
                <p:tags r:id="rId65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78" name="组合 77"/>
          <p:cNvGrpSpPr/>
          <p:nvPr>
            <p:custDataLst>
              <p:tags r:id="rId66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75" name="RemarkBack"/>
            <p:cNvSpPr/>
            <p:nvPr>
              <p:custDataLst>
                <p:tags r:id="rId67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RemarkBlock"/>
            <p:cNvSpPr/>
            <p:nvPr>
              <p:custDataLst>
                <p:tags r:id="rId68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RemarkTitleText"/>
            <p:cNvSpPr txBox="1"/>
            <p:nvPr>
              <p:custDataLst>
                <p:tags r:id="rId69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1" name="组合 80"/>
          <p:cNvGrpSpPr/>
          <p:nvPr>
            <p:custDataLst>
              <p:tags r:id="rId70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16" name="RemarkBack"/>
            <p:cNvSpPr/>
            <p:nvPr>
              <p:custDataLst>
                <p:tags r:id="rId71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RemarkBlock"/>
            <p:cNvSpPr/>
            <p:nvPr>
              <p:custDataLst>
                <p:tags r:id="rId72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RemarkTitleText"/>
            <p:cNvSpPr txBox="1"/>
            <p:nvPr>
              <p:custDataLst>
                <p:tags r:id="rId73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5" name="组合 84"/>
          <p:cNvGrpSpPr/>
          <p:nvPr>
            <p:custDataLst>
              <p:tags r:id="rId74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82" name="RemarkBack"/>
            <p:cNvSpPr/>
            <p:nvPr>
              <p:custDataLst>
                <p:tags r:id="rId75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RemarkBlock"/>
            <p:cNvSpPr/>
            <p:nvPr>
              <p:custDataLst>
                <p:tags r:id="rId76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RemarkTitleText"/>
            <p:cNvSpPr txBox="1"/>
            <p:nvPr>
              <p:custDataLst>
                <p:tags r:id="rId77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9" name="组合 88"/>
          <p:cNvGrpSpPr/>
          <p:nvPr>
            <p:custDataLst>
              <p:tags r:id="rId78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86" name="RemarkBack"/>
            <p:cNvSpPr/>
            <p:nvPr>
              <p:custDataLst>
                <p:tags r:id="rId79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RemarkBlock"/>
            <p:cNvSpPr/>
            <p:nvPr>
              <p:custDataLst>
                <p:tags r:id="rId80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RemarkTitleText"/>
            <p:cNvSpPr txBox="1"/>
            <p:nvPr>
              <p:custDataLst>
                <p:tags r:id="rId81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79" name="组合 78"/>
          <p:cNvGrpSpPr/>
          <p:nvPr>
            <p:custDataLst>
              <p:tags r:id="rId82"/>
            </p:custDataLst>
          </p:nvPr>
        </p:nvGrpSpPr>
        <p:grpSpPr>
          <a:xfrm>
            <a:off x="0" y="0"/>
            <a:ext cx="9144000" cy="635000"/>
            <a:chOff x="0" y="0"/>
            <a:chExt cx="14400" cy="1000"/>
          </a:xfrm>
        </p:grpSpPr>
        <p:sp>
          <p:nvSpPr>
            <p:cNvPr id="13" name="TitleBackground"/>
            <p:cNvSpPr/>
            <p:nvPr>
              <p:custDataLst>
                <p:tags r:id="rId83"/>
              </p:custDataLst>
            </p:nvPr>
          </p:nvSpPr>
          <p:spPr>
            <a:xfrm>
              <a:off x="0" y="0"/>
              <a:ext cx="14400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ColorBlock"/>
            <p:cNvSpPr/>
            <p:nvPr>
              <p:custDataLst>
                <p:tags r:id="rId84"/>
              </p:custDataLst>
            </p:nvPr>
          </p:nvSpPr>
          <p:spPr>
            <a:xfrm>
              <a:off x="0" y="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ypeText"/>
            <p:cNvSpPr txBox="1"/>
            <p:nvPr>
              <p:custDataLst>
                <p:tags r:id="rId85"/>
              </p:custDataLst>
            </p:nvPr>
          </p:nvSpPr>
          <p:spPr>
            <a:xfrm>
              <a:off x="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多选题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4" name="TipText"/>
            <p:cNvSpPr txBox="1"/>
            <p:nvPr>
              <p:custDataLst>
                <p:tags r:id="rId86"/>
              </p:custDataLst>
            </p:nvPr>
          </p:nvSpPr>
          <p:spPr>
            <a:xfrm>
              <a:off x="2248" y="172"/>
              <a:ext cx="3600" cy="8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93" name="组合 92"/>
          <p:cNvGrpSpPr/>
          <p:nvPr>
            <p:custDataLst>
              <p:tags r:id="rId87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90" name="RemarkBack"/>
            <p:cNvSpPr/>
            <p:nvPr>
              <p:custDataLst>
                <p:tags r:id="rId88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RemarkBlock"/>
            <p:cNvSpPr/>
            <p:nvPr>
              <p:custDataLst>
                <p:tags r:id="rId89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RemarkTitleText"/>
            <p:cNvSpPr txBox="1"/>
            <p:nvPr>
              <p:custDataLst>
                <p:tags r:id="rId90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" name="图片 1" descr="tmpDBBA"/>
          <p:cNvPicPr>
            <a:picLocks noChangeAspect="1"/>
          </p:cNvPicPr>
          <p:nvPr>
            <p:custDataLst>
              <p:tags r:id="rId91"/>
            </p:custDataLst>
          </p:nvPr>
        </p:nvPicPr>
        <p:blipFill>
          <a:blip r:embed="rId92"/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9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3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466725" y="635000"/>
                <a:ext cx="8347710" cy="3352165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lvl="0"/>
                <a:r>
                  <a:rPr lang="en-US" altLang="zh-CN" dirty="0">
                    <a:solidFill>
                      <a:srgbClr val="00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dirty="0">
                    <a:solidFill>
                      <a:srgbClr val="00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、</a:t>
                </a:r>
                <a:r>
                  <a:rPr lang="zh-CN" altLang="en-US" dirty="0" err="1">
                    <a:solidFill>
                      <a:srgbClr val="00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多选题：已知一个数组</a:t>
                </a:r>
                <a14:m>
                  <m:oMath xmlns:m="http://schemas.openxmlformats.org/officeDocument/2006/math">
                    <m:r>
                      <a:rPr lang="zh-CN" alt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zh-CN" altLang="en-US" dirty="0" err="1">
                    <a:solidFill>
                      <a:srgbClr val="00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的长度为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dirty="0" err="1">
                    <a:solidFill>
                      <a:srgbClr val="00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dirty="0" err="1">
                    <a:solidFill>
                      <a:srgbClr val="00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求问下面这段代码的时间复杂度</a:t>
                </a:r>
                <a:r>
                  <a:rPr lang="zh-CN" altLang="en-US" dirty="0">
                    <a:solidFill>
                      <a:srgbClr val="00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（       ）</a:t>
                </a:r>
                <a:endParaRPr lang="zh-CN" altLang="en-US" dirty="0">
                  <a:solidFill>
                    <a:srgbClr val="000000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3"/>
                <a:r>
                  <a:rPr lang="en-US" altLang="zh-CN" dirty="0">
                    <a:solidFill>
                      <a:srgbClr val="00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for (</a:t>
                </a:r>
                <a:r>
                  <a:rPr lang="en-US" altLang="zh-CN" dirty="0" err="1">
                    <a:solidFill>
                      <a:srgbClr val="00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dirty="0">
                    <a:solidFill>
                      <a:srgbClr val="00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= 0, length = 1; </a:t>
                </a:r>
                <a:r>
                  <a:rPr lang="en-US" altLang="zh-CN" dirty="0" err="1">
                    <a:solidFill>
                      <a:srgbClr val="00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dirty="0">
                    <a:solidFill>
                      <a:srgbClr val="00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&lt; n – 1; i ++){</a:t>
                </a:r>
                <a:endParaRPr lang="en-US" altLang="zh-CN" dirty="0">
                  <a:solidFill>
                    <a:srgbClr val="000000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4" algn="l">
                  <a:buNone/>
                </a:pPr>
                <a:r>
                  <a:rPr lang="en-US" altLang="zh-CN" dirty="0">
                    <a:solidFill>
                      <a:srgbClr val="00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for (j = i + 1; j &lt; n &amp;&amp; </a:t>
                </a:r>
                <a:r>
                  <a:rPr lang="en-US" altLang="zh-CN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a[j-1] &lt;= a[j]</a:t>
                </a:r>
                <a:r>
                  <a:rPr lang="en-US" altLang="zh-CN" dirty="0">
                    <a:solidFill>
                      <a:srgbClr val="00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; j ++)       </a:t>
                </a:r>
                <a:endParaRPr lang="en-US" altLang="zh-CN" dirty="0">
                  <a:solidFill>
                    <a:srgbClr val="000000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5" algn="l">
                  <a:buNone/>
                </a:pPr>
                <a:r>
                  <a:rPr lang="en-US" altLang="zh-CN" dirty="0">
                    <a:solidFill>
                      <a:srgbClr val="00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if(length &lt; j – i + 1)</a:t>
                </a:r>
                <a:endParaRPr lang="en-US" altLang="zh-CN" dirty="0">
                  <a:solidFill>
                    <a:srgbClr val="000000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5" algn="l">
                  <a:buNone/>
                </a:pPr>
                <a:r>
                  <a:rPr lang="en-US" altLang="zh-CN" dirty="0">
                    <a:solidFill>
                      <a:srgbClr val="00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     length = j – i + 1;</a:t>
                </a:r>
                <a:endParaRPr lang="en-US" altLang="zh-CN" dirty="0">
                  <a:solidFill>
                    <a:srgbClr val="000000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3" algn="l">
                  <a:buNone/>
                </a:pPr>
                <a:r>
                  <a:rPr lang="en-US" altLang="zh-CN" dirty="0">
                    <a:solidFill>
                      <a:srgbClr val="00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}</a:t>
                </a:r>
                <a:endParaRPr lang="zh-CN" dirty="0">
                  <a:solidFill>
                    <a:srgbClr val="000000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"/>
                </p:custDataLst>
              </p:nvPr>
            </p:nvSpPr>
            <p:spPr>
              <a:xfrm>
                <a:off x="466725" y="635000"/>
                <a:ext cx="8347710" cy="33521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379980" y="4094480"/>
            <a:ext cx="1196975" cy="64262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lstStyle/>
          <a:p>
            <a:pPr lvl="0" algn="l">
              <a:buNone/>
            </a:pPr>
            <a:r>
              <a:rPr lang="zh-CN" altLang="en-US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Ω(n)</a:t>
            </a:r>
            <a:endParaRPr lang="zh-CN" altLang="en-US" sz="26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5377180" y="4094480"/>
            <a:ext cx="1514475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buNone/>
            </a:pPr>
            <a:r>
              <a:rPr lang="zh-CN" altLang="en-US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O(n</a:t>
            </a:r>
            <a:r>
              <a:rPr lang="zh-CN" altLang="en-US" sz="2600" baseline="30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  <a:endParaRPr lang="zh-CN" altLang="en-US" sz="26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2275840" y="4976813"/>
            <a:ext cx="1219200" cy="64262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lstStyle/>
          <a:p>
            <a:pPr lvl="0"/>
            <a:r>
              <a:rPr lang="zh-CN" altLang="en-US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Θ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n</a:t>
            </a:r>
            <a:r>
              <a:rPr lang="zh-CN" altLang="en-US" sz="2600" baseline="30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  <a:endParaRPr lang="zh-CN" altLang="en-US" sz="26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7"/>
            </p:custDataLst>
          </p:nvPr>
        </p:nvSpPr>
        <p:spPr>
          <a:xfrm>
            <a:off x="5377180" y="4848860"/>
            <a:ext cx="114427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buNone/>
            </a:pP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O(n)</a:t>
            </a:r>
            <a:endParaRPr lang="zh-CN" altLang="en-US" sz="2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48130" y="4065270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4686300" y="4094480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9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48130" y="4977130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10"/>
          <p:cNvSpPr>
            <a:spLocks noChangeAspect="1"/>
          </p:cNvSpPr>
          <p:nvPr>
            <p:custDataLst>
              <p:tags r:id="rId11"/>
            </p:custDataLst>
          </p:nvPr>
        </p:nvSpPr>
        <p:spPr>
          <a:xfrm>
            <a:off x="4686300" y="4872990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>
            <p:custDataLst>
              <p:tags r:id="rId12"/>
            </p:custDataLst>
          </p:nvPr>
        </p:nvSpPr>
        <p:spPr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13"/>
            </p:custDataLst>
          </p:nvPr>
        </p:nvSpPr>
        <p:spPr>
          <a:xfrm>
            <a:off x="9613900" y="6650038"/>
            <a:ext cx="3662045" cy="460375"/>
          </a:xfrm>
          <a:prstGeom prst="rect">
            <a:avLst/>
          </a:prstGeom>
          <a:solidFill>
            <a:srgbClr val="FBFAEF"/>
          </a:solidFill>
          <a:ln w="12700">
            <a:noFill/>
          </a:ln>
        </p:spPr>
        <p:txBody>
          <a:bodyPr wrap="square" rtlCol="0" anchor="ctr">
            <a:spAutoFit/>
          </a:bodyPr>
          <a:lstStyle/>
          <a:p>
            <a:pPr lvl="0" algn="l">
              <a:buNone/>
            </a:pPr>
            <a:r>
              <a:rPr lang="zh-CN" altLang="en-US" sz="1200">
                <a:solidFill>
                  <a:srgbClr val="F84F4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可为此题添加文本、图片、公式等解析，且需将内容全部放在本区域内。正常使用需3.0以上版本</a:t>
            </a:r>
            <a:endParaRPr lang="zh-CN" altLang="en-US" sz="1200">
              <a:solidFill>
                <a:srgbClr val="F84F4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3" name="组合 22"/>
          <p:cNvGrpSpPr/>
          <p:nvPr>
            <p:custDataLst>
              <p:tags r:id="rId14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20" name="RemarkBack"/>
            <p:cNvSpPr/>
            <p:nvPr>
              <p:custDataLst>
                <p:tags r:id="rId15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RemarkBlock"/>
            <p:cNvSpPr/>
            <p:nvPr>
              <p:custDataLst>
                <p:tags r:id="rId16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RemarkTitleText"/>
            <p:cNvSpPr txBox="1"/>
            <p:nvPr>
              <p:custDataLst>
                <p:tags r:id="rId17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8" name="组合 27"/>
          <p:cNvGrpSpPr/>
          <p:nvPr>
            <p:custDataLst>
              <p:tags r:id="rId18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18" name="RemarkBack"/>
            <p:cNvSpPr/>
            <p:nvPr>
              <p:custDataLst>
                <p:tags r:id="rId19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RemarkBlock"/>
            <p:cNvSpPr/>
            <p:nvPr>
              <p:custDataLst>
                <p:tags r:id="rId20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RemarkTitleText"/>
            <p:cNvSpPr txBox="1"/>
            <p:nvPr>
              <p:custDataLst>
                <p:tags r:id="rId21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2" name="组合 31"/>
          <p:cNvGrpSpPr/>
          <p:nvPr>
            <p:custDataLst>
              <p:tags r:id="rId22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29" name="RemarkBack"/>
            <p:cNvSpPr/>
            <p:nvPr>
              <p:custDataLst>
                <p:tags r:id="rId23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RemarkBlock"/>
            <p:cNvSpPr/>
            <p:nvPr>
              <p:custDataLst>
                <p:tags r:id="rId24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RemarkTitleText"/>
            <p:cNvSpPr txBox="1"/>
            <p:nvPr>
              <p:custDataLst>
                <p:tags r:id="rId25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6" name="组合 35"/>
          <p:cNvGrpSpPr/>
          <p:nvPr>
            <p:custDataLst>
              <p:tags r:id="rId26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33" name="RemarkBack"/>
            <p:cNvSpPr/>
            <p:nvPr>
              <p:custDataLst>
                <p:tags r:id="rId27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RemarkBlock"/>
            <p:cNvSpPr/>
            <p:nvPr>
              <p:custDataLst>
                <p:tags r:id="rId28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RemarkTitleText"/>
            <p:cNvSpPr txBox="1"/>
            <p:nvPr>
              <p:custDataLst>
                <p:tags r:id="rId29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0" name="组合 39"/>
          <p:cNvGrpSpPr/>
          <p:nvPr>
            <p:custDataLst>
              <p:tags r:id="rId30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37" name="RemarkBack"/>
            <p:cNvSpPr/>
            <p:nvPr>
              <p:custDataLst>
                <p:tags r:id="rId31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RemarkBlock"/>
            <p:cNvSpPr/>
            <p:nvPr>
              <p:custDataLst>
                <p:tags r:id="rId32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RemarkTitleText"/>
            <p:cNvSpPr txBox="1"/>
            <p:nvPr>
              <p:custDataLst>
                <p:tags r:id="rId33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4" name="组合 43"/>
          <p:cNvGrpSpPr/>
          <p:nvPr>
            <p:custDataLst>
              <p:tags r:id="rId34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41" name="RemarkBack"/>
            <p:cNvSpPr/>
            <p:nvPr>
              <p:custDataLst>
                <p:tags r:id="rId35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RemarkBlock"/>
            <p:cNvSpPr/>
            <p:nvPr>
              <p:custDataLst>
                <p:tags r:id="rId36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RemarkTitleText"/>
            <p:cNvSpPr txBox="1"/>
            <p:nvPr>
              <p:custDataLst>
                <p:tags r:id="rId37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8" name="组合 47"/>
          <p:cNvGrpSpPr/>
          <p:nvPr>
            <p:custDataLst>
              <p:tags r:id="rId38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45" name="RemarkBack"/>
            <p:cNvSpPr/>
            <p:nvPr>
              <p:custDataLst>
                <p:tags r:id="rId39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RemarkBlock"/>
            <p:cNvSpPr/>
            <p:nvPr>
              <p:custDataLst>
                <p:tags r:id="rId40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RemarkTitleText"/>
            <p:cNvSpPr txBox="1"/>
            <p:nvPr>
              <p:custDataLst>
                <p:tags r:id="rId41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>
            <p:custDataLst>
              <p:tags r:id="rId42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49" name="RemarkBack"/>
            <p:cNvSpPr/>
            <p:nvPr>
              <p:custDataLst>
                <p:tags r:id="rId43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RemarkBlock"/>
            <p:cNvSpPr/>
            <p:nvPr>
              <p:custDataLst>
                <p:tags r:id="rId44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RemarkTitleText"/>
            <p:cNvSpPr txBox="1"/>
            <p:nvPr>
              <p:custDataLst>
                <p:tags r:id="rId45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6" name="组合 55"/>
          <p:cNvGrpSpPr/>
          <p:nvPr>
            <p:custDataLst>
              <p:tags r:id="rId46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53" name="RemarkBack"/>
            <p:cNvSpPr/>
            <p:nvPr>
              <p:custDataLst>
                <p:tags r:id="rId47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RemarkBlock"/>
            <p:cNvSpPr/>
            <p:nvPr>
              <p:custDataLst>
                <p:tags r:id="rId48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RemarkTitleText"/>
            <p:cNvSpPr txBox="1"/>
            <p:nvPr>
              <p:custDataLst>
                <p:tags r:id="rId49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63" name="圆角矩形 62"/>
          <p:cNvSpPr/>
          <p:nvPr>
            <p:custDataLst>
              <p:tags r:id="rId50"/>
            </p:custDataLst>
          </p:nvPr>
        </p:nvSpPr>
        <p:spPr>
          <a:xfrm>
            <a:off x="6172200" y="6214745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2348230" y="1325141"/>
            <a:ext cx="7505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AB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51"/>
            </p:custDataLst>
          </p:nvPr>
        </p:nvSpPr>
        <p:spPr>
          <a:xfrm>
            <a:off x="9779000" y="1270000"/>
            <a:ext cx="3331845" cy="501586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lvl="0" algn="l">
              <a:buNone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实际上是求a中有序子数组中最长的长度。譬如，在[1, 8, 1, 2, 5, 0, 11, 9]中，最长的是[1, 2, 5]，长度为3 。其时间复杂度与a中元素的实际取值状态相关。 1)若a的所有元素是按照降序方式排列。则外层循环n-1次，每次内层只执行一次，整个开销为Ω(n) 2)若a的所有元素是按照升序方式排列。则外层循环n-1次，每次内层需要执行n-i-1次，整个开销为O(n</a:t>
            </a:r>
            <a:r>
              <a:rPr lang="zh-CN" altLang="en-US" sz="2000" baseline="30000" dirty="0">
                <a:solidFill>
                  <a:srgbClr val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 所以，一般来说，时间复杂度是Ω(n)的，也是O(n</a:t>
            </a:r>
            <a:r>
              <a:rPr lang="zh-CN" altLang="en-US" sz="2000" baseline="30000" dirty="0">
                <a:solidFill>
                  <a:srgbClr val="00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59" name="组合 58"/>
          <p:cNvGrpSpPr/>
          <p:nvPr>
            <p:custDataLst>
              <p:tags r:id="rId52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25" name="RemarkBack"/>
            <p:cNvSpPr/>
            <p:nvPr>
              <p:custDataLst>
                <p:tags r:id="rId53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RemarkBlock"/>
            <p:cNvSpPr/>
            <p:nvPr>
              <p:custDataLst>
                <p:tags r:id="rId54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RemarkTitleText"/>
            <p:cNvSpPr txBox="1"/>
            <p:nvPr>
              <p:custDataLst>
                <p:tags r:id="rId55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4" name="组合 63"/>
          <p:cNvGrpSpPr/>
          <p:nvPr>
            <p:custDataLst>
              <p:tags r:id="rId56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60" name="RemarkBack"/>
            <p:cNvSpPr/>
            <p:nvPr>
              <p:custDataLst>
                <p:tags r:id="rId57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RemarkBlock"/>
            <p:cNvSpPr/>
            <p:nvPr>
              <p:custDataLst>
                <p:tags r:id="rId58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RemarkTitleText"/>
            <p:cNvSpPr txBox="1"/>
            <p:nvPr>
              <p:custDataLst>
                <p:tags r:id="rId59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7" name="组合 16"/>
          <p:cNvGrpSpPr/>
          <p:nvPr>
            <p:custDataLst>
              <p:tags r:id="rId60"/>
            </p:custDataLst>
          </p:nvPr>
        </p:nvGrpSpPr>
        <p:grpSpPr>
          <a:xfrm>
            <a:off x="0" y="0"/>
            <a:ext cx="9144000" cy="635000"/>
            <a:chOff x="0" y="0"/>
            <a:chExt cx="14400" cy="1000"/>
          </a:xfrm>
        </p:grpSpPr>
        <p:sp>
          <p:nvSpPr>
            <p:cNvPr id="13" name="TitleBackground"/>
            <p:cNvSpPr/>
            <p:nvPr>
              <p:custDataLst>
                <p:tags r:id="rId61"/>
              </p:custDataLst>
            </p:nvPr>
          </p:nvSpPr>
          <p:spPr>
            <a:xfrm>
              <a:off x="0" y="0"/>
              <a:ext cx="14400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ColorBlock"/>
            <p:cNvSpPr/>
            <p:nvPr>
              <p:custDataLst>
                <p:tags r:id="rId62"/>
              </p:custDataLst>
            </p:nvPr>
          </p:nvSpPr>
          <p:spPr>
            <a:xfrm>
              <a:off x="0" y="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ypeText"/>
            <p:cNvSpPr txBox="1"/>
            <p:nvPr>
              <p:custDataLst>
                <p:tags r:id="rId63"/>
              </p:custDataLst>
            </p:nvPr>
          </p:nvSpPr>
          <p:spPr>
            <a:xfrm>
              <a:off x="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多选题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TipText"/>
            <p:cNvSpPr txBox="1"/>
            <p:nvPr>
              <p:custDataLst>
                <p:tags r:id="rId64"/>
              </p:custDataLst>
            </p:nvPr>
          </p:nvSpPr>
          <p:spPr>
            <a:xfrm>
              <a:off x="2248" y="172"/>
              <a:ext cx="3600" cy="8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3分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68" name="组合 67"/>
          <p:cNvGrpSpPr/>
          <p:nvPr>
            <p:custDataLst>
              <p:tags r:id="rId65"/>
            </p:custDataLst>
          </p:nvPr>
        </p:nvGrpSpPr>
        <p:grpSpPr>
          <a:xfrm>
            <a:off x="9537700" y="0"/>
            <a:ext cx="3813810" cy="647700"/>
            <a:chOff x="15020" y="0"/>
            <a:chExt cx="6006" cy="1020"/>
          </a:xfrm>
        </p:grpSpPr>
        <p:sp>
          <p:nvSpPr>
            <p:cNvPr id="65" name="RemarkBack"/>
            <p:cNvSpPr/>
            <p:nvPr>
              <p:custDataLst>
                <p:tags r:id="rId66"/>
              </p:custDataLst>
            </p:nvPr>
          </p:nvSpPr>
          <p:spPr>
            <a:xfrm>
              <a:off x="15020" y="20"/>
              <a:ext cx="6007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RemarkBlock"/>
            <p:cNvSpPr/>
            <p:nvPr>
              <p:custDataLst>
                <p:tags r:id="rId67"/>
              </p:custDataLst>
            </p:nvPr>
          </p:nvSpPr>
          <p:spPr>
            <a:xfrm>
              <a:off x="15020" y="2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RemarkTitleText"/>
            <p:cNvSpPr txBox="1"/>
            <p:nvPr>
              <p:custDataLst>
                <p:tags r:id="rId68"/>
              </p:custDataLst>
            </p:nvPr>
          </p:nvSpPr>
          <p:spPr>
            <a:xfrm>
              <a:off x="15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18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" name="图片 1" descr="tmpA811"/>
          <p:cNvPicPr>
            <a:picLocks noChangeAspect="1"/>
          </p:cNvPicPr>
          <p:nvPr>
            <p:custDataLst>
              <p:tags r:id="rId69"/>
            </p:custDataLst>
          </p:nvPr>
        </p:nvPicPr>
        <p:blipFill>
          <a:blip r:embed="rId70"/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7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3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899592" y="652542"/>
                <a:ext cx="7906072" cy="2143125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lvl="0"/>
                <a:r>
                  <a:rPr lang="en-US" altLang="zh-CN" sz="2600" dirty="0">
                    <a:solidFill>
                      <a:srgbClr val="000000"/>
                    </a:solidFill>
                    <a:ea typeface="微软雅黑" panose="020B0503020204020204" charset="-122"/>
                    <a:cs typeface="Times New Roman" panose="02020603050405020304" pitchFamily="18" charset="0"/>
                  </a:rPr>
                  <a:t>4</a:t>
                </a:r>
                <a:r>
                  <a:rPr lang="zh-CN" altLang="en-US" sz="2600" dirty="0">
                    <a:solidFill>
                      <a:srgbClr val="000000"/>
                    </a:solidFill>
                    <a:ea typeface="微软雅黑" panose="020B0503020204020204" charset="-122"/>
                    <a:cs typeface="Times New Roman" panose="02020603050405020304" pitchFamily="18" charset="0"/>
                  </a:rPr>
                  <a:t>、 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𝑜</m:t>
                    </m:r>
                    <m:d>
                      <m:dPr>
                        <m:ctrlP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8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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600" dirty="0">
                    <a:solidFill>
                      <a:srgbClr val="0000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:r>
                  <a:rPr lang="zh-CN" altLang="en-US" sz="2600" dirty="0">
                    <a:solidFill>
                      <a:srgbClr val="0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是否正确（  ）</a:t>
                </a:r>
                <a:endParaRPr lang="zh-CN" altLang="en-US" sz="2600" dirty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"/>
                </p:custDataLst>
              </p:nvPr>
            </p:nvSpPr>
            <p:spPr>
              <a:xfrm>
                <a:off x="899592" y="652542"/>
                <a:ext cx="7906072" cy="2143125"/>
              </a:xfrm>
              <a:prstGeom prst="rect">
                <a:avLst/>
              </a:prstGeom>
              <a:blipFill rotWithShape="1">
                <a:blip r:embed="rId3"/>
                <a:stretch>
                  <a:fillRect l="-5" t="-19" r="2" b="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828800" y="2785745"/>
            <a:ext cx="640080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buNone/>
            </a:pPr>
            <a:r>
              <a:rPr lang="en-US" altLang="zh-CN" sz="2600" dirty="0">
                <a:solidFill>
                  <a:srgbClr val="00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A. </a:t>
            </a:r>
            <a:r>
              <a:rPr lang="zh-CN" altLang="en-US" sz="2600" dirty="0">
                <a:solidFill>
                  <a:srgbClr val="00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正确</a:t>
            </a:r>
            <a:endParaRPr lang="zh-CN" altLang="en-US" sz="2600" dirty="0">
              <a:solidFill>
                <a:srgbClr val="000000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1828800" y="3642995"/>
            <a:ext cx="640080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buNone/>
            </a:pPr>
            <a:r>
              <a:rPr lang="en-US" altLang="zh-CN" sz="2600" dirty="0">
                <a:solidFill>
                  <a:srgbClr val="00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B. </a:t>
            </a:r>
            <a:r>
              <a:rPr lang="zh-CN" altLang="en-US" sz="2600" dirty="0">
                <a:solidFill>
                  <a:srgbClr val="00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错误</a:t>
            </a:r>
            <a:endParaRPr lang="zh-CN" altLang="en-US" sz="2600" dirty="0">
              <a:solidFill>
                <a:srgbClr val="000000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圆角矩形 11"/>
          <p:cNvSpPr/>
          <p:nvPr>
            <p:custDataLst>
              <p:tags r:id="rId6"/>
            </p:custDataLst>
          </p:nvPr>
        </p:nvSpPr>
        <p:spPr>
          <a:xfrm>
            <a:off x="6172200" y="6214745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7" name="组合 16"/>
          <p:cNvGrpSpPr/>
          <p:nvPr>
            <p:custDataLst>
              <p:tags r:id="rId7"/>
            </p:custDataLst>
          </p:nvPr>
        </p:nvGrpSpPr>
        <p:grpSpPr>
          <a:xfrm>
            <a:off x="0" y="0"/>
            <a:ext cx="9144000" cy="635000"/>
            <a:chOff x="0" y="0"/>
            <a:chExt cx="14400" cy="1000"/>
          </a:xfrm>
        </p:grpSpPr>
        <p:sp>
          <p:nvSpPr>
            <p:cNvPr id="13" name="TitleBackground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4400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ColorBlock"/>
            <p:cNvSpPr/>
            <p:nvPr>
              <p:custDataLst>
                <p:tags r:id="rId9"/>
              </p:custDataLst>
            </p:nvPr>
          </p:nvSpPr>
          <p:spPr>
            <a:xfrm>
              <a:off x="0" y="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ypeText"/>
            <p:cNvSpPr txBox="1"/>
            <p:nvPr>
              <p:custDataLst>
                <p:tags r:id="rId10"/>
              </p:custDataLst>
            </p:nvPr>
          </p:nvSpPr>
          <p:spPr>
            <a:xfrm>
              <a:off x="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单选题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TipText"/>
            <p:cNvSpPr txBox="1"/>
            <p:nvPr>
              <p:custDataLst>
                <p:tags r:id="rId11"/>
              </p:custDataLst>
            </p:nvPr>
          </p:nvSpPr>
          <p:spPr>
            <a:xfrm>
              <a:off x="2248" y="172"/>
              <a:ext cx="3600" cy="8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pic>
        <p:nvPicPr>
          <p:cNvPr id="2" name="图片 1" descr="tmp97FA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  <p:sp>
        <p:nvSpPr>
          <p:cNvPr id="73" name="文本框 72"/>
          <p:cNvSpPr txBox="1"/>
          <p:nvPr/>
        </p:nvSpPr>
        <p:spPr>
          <a:xfrm>
            <a:off x="7382470" y="1483677"/>
            <a:ext cx="6508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</a:t>
            </a:r>
            <a:endParaRPr lang="en-US" altLang="zh-CN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1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974215" y="255905"/>
            <a:ext cx="4815742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4000" b="1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如何描述算法的效率</a:t>
            </a:r>
            <a:endParaRPr lang="zh-CN" altLang="en-US" sz="4000" b="1" dirty="0">
              <a:solidFill>
                <a:srgbClr val="7030A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8490" y="1200150"/>
            <a:ext cx="6346825" cy="11137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记录算法实现的程序在机器上实际运行的时间？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2025" y="2245995"/>
            <a:ext cx="6621780" cy="230695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 实现代码的语言的效率差别很大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 代码的优化程度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 机器的运算速度，指令集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 。。。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69950" y="4552950"/>
            <a:ext cx="590578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t">
            <a:spAutoFit/>
          </a:bodyPr>
          <a:lstStyle/>
          <a:p>
            <a:pPr lvl="1">
              <a:buFont typeface="Arial" panose="020B0604020202020204" pitchFamily="34" charset="0"/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对比不同算法的实际运行时间非常困难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0259955">
            <a:off x="6930390" y="978535"/>
            <a:ext cx="1395730" cy="17443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3" grpId="1" animBg="1"/>
      <p:bldP spid="7" grpId="0" animBg="1"/>
      <p:bldP spid="7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1" name="TextBox 9"/>
          <p:cNvSpPr txBox="1"/>
          <p:nvPr/>
        </p:nvSpPr>
        <p:spPr>
          <a:xfrm>
            <a:off x="3238500" y="444352"/>
            <a:ext cx="2711450" cy="67786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lstStyle/>
          <a:p>
            <a:r>
              <a:rPr lang="zh-CN" altLang="en-US" sz="4400" b="1" dirty="0">
                <a:solidFill>
                  <a:srgbClr val="558ED5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本章内容</a:t>
            </a:r>
            <a:endParaRPr lang="zh-CN" altLang="en-US" sz="4400" b="1" dirty="0">
              <a:solidFill>
                <a:srgbClr val="558ED5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090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/>
            <a:r>
              <a:rPr lang="zh-CN" altLang="en-US" sz="1200">
                <a:solidFill>
                  <a:srgbClr val="898989"/>
                </a:solidFill>
              </a:rPr>
              <a:t>*</a:t>
            </a:r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80903" name="Rectangle 13"/>
          <p:cNvSpPr/>
          <p:nvPr/>
        </p:nvSpPr>
        <p:spPr>
          <a:xfrm>
            <a:off x="1187624" y="1897658"/>
            <a:ext cx="6984776" cy="2685279"/>
          </a:xfrm>
          <a:prstGeom prst="rect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lIns="92075" tIns="46038" rIns="92075" bIns="46038" anchor="ctr"/>
          <a:lstStyle/>
          <a:p>
            <a:pPr marL="899795" indent="-457200">
              <a:lnSpc>
                <a:spcPct val="150000"/>
              </a:lnSpc>
            </a:pPr>
            <a:r>
              <a:rPr lang="en-US" altLang="zh-CN" sz="3600" dirty="0">
                <a:ea typeface="楷体" panose="02010609060101010101" pitchFamily="49" charset="-122"/>
                <a:cs typeface="Times New Roman" panose="02020603050405020304" pitchFamily="18" charset="0"/>
              </a:rPr>
              <a:t>2.1  </a:t>
            </a:r>
            <a:r>
              <a:rPr lang="zh-CN" altLang="en-US" sz="3600" dirty="0">
                <a:ea typeface="楷体" panose="02010609060101010101" pitchFamily="49" charset="-122"/>
                <a:cs typeface="Times New Roman" panose="02020603050405020304" pitchFamily="18" charset="0"/>
              </a:rPr>
              <a:t>复杂性函数阶的计算</a:t>
            </a:r>
            <a:endParaRPr lang="zh-CN" altLang="en-US" sz="3600" dirty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99795" indent="-457200" algn="just">
              <a:lnSpc>
                <a:spcPct val="150000"/>
              </a:lnSpc>
            </a:pPr>
            <a:r>
              <a:rPr lang="en-US" altLang="zh-CN" sz="3600" b="1" dirty="0">
                <a:ea typeface="楷体" panose="02010609060101010101" pitchFamily="49" charset="-122"/>
                <a:cs typeface="Times New Roman" panose="02020603050405020304" pitchFamily="18" charset="0"/>
              </a:rPr>
              <a:t>2.2  </a:t>
            </a:r>
            <a:r>
              <a:rPr lang="zh-CN" altLang="en-US" sz="3600" b="1" dirty="0">
                <a:ea typeface="楷体" panose="02010609060101010101" pitchFamily="49" charset="-122"/>
                <a:cs typeface="Times New Roman" panose="02020603050405020304" pitchFamily="18" charset="0"/>
              </a:rPr>
              <a:t>和式的估计与界限</a:t>
            </a:r>
            <a:endParaRPr lang="zh-CN" altLang="en-US" sz="3600" b="1" dirty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99795" indent="-457200" algn="just">
              <a:lnSpc>
                <a:spcPct val="150000"/>
              </a:lnSpc>
            </a:pPr>
            <a:r>
              <a:rPr lang="en-US" altLang="zh-CN" sz="3600" dirty="0">
                <a:ea typeface="楷体" panose="02010609060101010101" pitchFamily="49" charset="-122"/>
                <a:cs typeface="Times New Roman" panose="02020603050405020304" pitchFamily="18" charset="0"/>
              </a:rPr>
              <a:t>2.3  </a:t>
            </a:r>
            <a:r>
              <a:rPr lang="zh-CN" altLang="en-US" sz="3600" dirty="0">
                <a:ea typeface="楷体" panose="02010609060101010101" pitchFamily="49" charset="-122"/>
                <a:cs typeface="Times New Roman" panose="02020603050405020304" pitchFamily="18" charset="0"/>
              </a:rPr>
              <a:t>递归方程</a:t>
            </a:r>
            <a:endParaRPr lang="zh-CN" altLang="en-US" sz="3600" dirty="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为什么需要和式的估计与界限</a:t>
            </a:r>
            <a:b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</a:b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插入排序的复杂性分析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Rectangle 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475543" y="2020711"/>
            <a:ext cx="8156222" cy="3793067"/>
          </a:xfrm>
          <a:prstGeom prst="rect">
            <a:avLst/>
          </a:prstGeom>
          <a:blipFill rotWithShape="1">
            <a:blip r:embed="rId1"/>
            <a:stretch>
              <a:fillRect l="-731" t="-2571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280" tIns="40640" rIns="81280" bIns="4064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2845">
                <a:noFill/>
              </a:rPr>
              <a:t> </a:t>
            </a:r>
            <a:endParaRPr lang="zh-CN" altLang="en-US" sz="2845">
              <a:noFill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插入排序的复杂性分析</a:t>
            </a:r>
            <a:r>
              <a:rPr lang="zh-CN" altLang="en-US" dirty="0"/>
              <a:t>（续）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490" b="1" dirty="0">
                <a:solidFill>
                  <a:srgbClr val="7030A0"/>
                </a:solidFill>
              </a:rPr>
              <a:t>最好代价</a:t>
            </a:r>
            <a:r>
              <a:rPr lang="en-US" altLang="zh-CN" sz="2490" dirty="0">
                <a:solidFill>
                  <a:srgbClr val="7030A0"/>
                </a:solidFill>
              </a:rPr>
              <a:t>: </a:t>
            </a:r>
            <a:r>
              <a:rPr lang="zh-CN" altLang="en-US" sz="2490" dirty="0">
                <a:solidFill>
                  <a:srgbClr val="7030A0"/>
                </a:solidFill>
              </a:rPr>
              <a:t>有序的数组</a:t>
            </a:r>
            <a:endParaRPr lang="en-US" altLang="zh-CN" sz="2490" dirty="0">
              <a:solidFill>
                <a:srgbClr val="7030A0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178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178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r>
              <a:rPr lang="en-US" altLang="zh-CN" sz="1780" dirty="0"/>
              <a:t>, </a:t>
            </a:r>
            <a:r>
              <a:rPr lang="zh-CN" altLang="en-US" sz="1780" dirty="0"/>
              <a:t>且</a:t>
            </a:r>
            <a:r>
              <a:rPr lang="en-US" altLang="zh-CN" sz="1780" dirty="0"/>
              <a:t>6</a:t>
            </a:r>
            <a:r>
              <a:rPr lang="zh-CN" altLang="en-US" sz="1780" dirty="0"/>
              <a:t>和</a:t>
            </a:r>
            <a:r>
              <a:rPr lang="en-US" altLang="zh-CN" sz="1780" dirty="0"/>
              <a:t>7</a:t>
            </a:r>
            <a:r>
              <a:rPr lang="zh-CN" altLang="en-US" sz="1780" dirty="0"/>
              <a:t>行执行</a:t>
            </a:r>
            <a:r>
              <a:rPr lang="en-US" altLang="zh-CN" sz="1780" dirty="0"/>
              <a:t>0</a:t>
            </a:r>
            <a:r>
              <a:rPr lang="zh-CN" altLang="en-US" sz="1780" dirty="0"/>
              <a:t>次</a:t>
            </a:r>
            <a:endParaRPr lang="en-US" altLang="zh-CN" sz="1780" dirty="0"/>
          </a:p>
          <a:p>
            <a:pPr lvl="1" eaLnBrk="1" hangingPunct="1">
              <a:lnSpc>
                <a:spcPct val="90000"/>
              </a:lnSpc>
            </a:pP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78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78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+ 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78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+ 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78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+ 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78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</a:t>
            </a:r>
            <a:endParaRPr lang="en-US" altLang="zh-CN" sz="178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buNone/>
            </a:pP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=(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78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78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78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78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78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(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78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78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78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78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altLang="zh-CN" sz="178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运行时间为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17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线性</a:t>
            </a:r>
            <a:r>
              <a:rPr lang="zh-CN" altLang="en-US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函数</a:t>
            </a:r>
            <a:endParaRPr lang="en-US" altLang="zh-CN" sz="178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490" b="1" dirty="0">
                <a:solidFill>
                  <a:srgbClr val="7030A0"/>
                </a:solidFill>
              </a:rPr>
              <a:t>最坏代价</a:t>
            </a:r>
            <a:r>
              <a:rPr lang="en-US" altLang="zh-CN" sz="2490" b="1" dirty="0">
                <a:solidFill>
                  <a:srgbClr val="7030A0"/>
                </a:solidFill>
              </a:rPr>
              <a:t>: </a:t>
            </a:r>
            <a:r>
              <a:rPr lang="zh-CN" altLang="en-US" sz="2490" dirty="0">
                <a:solidFill>
                  <a:srgbClr val="7030A0"/>
                </a:solidFill>
              </a:rPr>
              <a:t>逆序数组</a:t>
            </a:r>
            <a:endParaRPr lang="en-US" altLang="zh-CN" sz="2490" dirty="0">
              <a:solidFill>
                <a:srgbClr val="7030A0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178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178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endParaRPr lang="en-US" altLang="zh-CN" sz="178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</a:t>
            </a:r>
            <a:r>
              <a:rPr lang="en-US" altLang="zh-CN" sz="1780" i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j</a:t>
            </a:r>
            <a:r>
              <a:rPr lang="en-US" altLang="zh-CN" sz="178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=2</a:t>
            </a:r>
            <a:r>
              <a:rPr lang="en-US" altLang="zh-CN" sz="1780" i="1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 </a:t>
            </a:r>
            <a:r>
              <a:rPr lang="en-US" altLang="zh-CN" sz="178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178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178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</a:t>
            </a:r>
            <a:r>
              <a:rPr lang="en-US" altLang="zh-CN" sz="1780" i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j</a:t>
            </a:r>
            <a:r>
              <a:rPr lang="en-US" altLang="zh-CN" sz="178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=2</a:t>
            </a:r>
            <a:r>
              <a:rPr lang="en-US" altLang="zh-CN" sz="1780" i="1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 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+1)/2-1, </a:t>
            </a:r>
            <a:r>
              <a:rPr lang="zh-CN" altLang="en-US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且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</a:t>
            </a:r>
            <a:r>
              <a:rPr lang="en-US" altLang="zh-CN" sz="1780" i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j</a:t>
            </a:r>
            <a:r>
              <a:rPr lang="en-US" altLang="zh-CN" sz="178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=2</a:t>
            </a:r>
            <a:r>
              <a:rPr lang="en-US" altLang="zh-CN" sz="1780" i="1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178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178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178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= 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</a:t>
            </a:r>
            <a:r>
              <a:rPr lang="en-US" altLang="zh-CN" sz="1780" i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j</a:t>
            </a:r>
            <a:r>
              <a:rPr lang="en-US" altLang="zh-CN" sz="178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=2</a:t>
            </a:r>
            <a:r>
              <a:rPr lang="en-US" altLang="zh-CN" sz="1780" i="1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178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= 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-1)/2</a:t>
            </a:r>
            <a:endParaRPr lang="en-US" altLang="zh-CN" sz="178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78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78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+ 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78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+ 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78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+1)/2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 + 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78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1)/2) + 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78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1)/2)+ 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78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=((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78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78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78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)/2)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178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78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+(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78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78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78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78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/2-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78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/2-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78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/2+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78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)n-(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78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78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78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78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en-US" altLang="zh-CN" sz="178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bn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178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altLang="zh-CN" sz="178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运行时间为</a:t>
            </a:r>
            <a:r>
              <a:rPr lang="en-US" altLang="zh-CN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178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二次</a:t>
            </a:r>
            <a:r>
              <a:rPr lang="zh-CN" altLang="en-US" sz="17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函数</a:t>
            </a:r>
            <a:endParaRPr lang="en-US" altLang="zh-CN" sz="178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490" b="1" dirty="0">
                <a:solidFill>
                  <a:srgbClr val="7030A0"/>
                </a:solidFill>
              </a:rPr>
              <a:t>平均代价</a:t>
            </a:r>
            <a:r>
              <a:rPr lang="en-US" altLang="zh-CN" sz="2490" b="1" dirty="0">
                <a:solidFill>
                  <a:srgbClr val="7030A0"/>
                </a:solidFill>
              </a:rPr>
              <a:t>:  </a:t>
            </a:r>
            <a:r>
              <a:rPr lang="zh-CN" altLang="en-US" sz="2490" dirty="0">
                <a:solidFill>
                  <a:srgbClr val="7030A0"/>
                </a:solidFill>
              </a:rPr>
              <a:t>随机数</a:t>
            </a:r>
            <a:endParaRPr lang="en-US" altLang="zh-CN" sz="2490" dirty="0">
              <a:solidFill>
                <a:srgbClr val="7030A0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sz="2135" dirty="0"/>
              <a:t>平均来看</a:t>
            </a:r>
            <a:r>
              <a:rPr lang="en-US" altLang="zh-CN" sz="2135" dirty="0"/>
              <a:t>, </a:t>
            </a:r>
            <a:r>
              <a:rPr lang="en-US" altLang="zh-CN" sz="2135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135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2135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/2. </a:t>
            </a:r>
            <a:r>
              <a:rPr lang="en-US" altLang="zh-CN" sz="2135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135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135" dirty="0"/>
              <a:t> </a:t>
            </a:r>
            <a:r>
              <a:rPr lang="zh-CN" altLang="en-US" sz="2135" dirty="0"/>
              <a:t>与</a:t>
            </a:r>
            <a:r>
              <a:rPr lang="en-US" altLang="zh-CN" sz="2135" i="1" dirty="0"/>
              <a:t>n</a:t>
            </a:r>
            <a:r>
              <a:rPr lang="en-US" altLang="zh-CN" sz="2135" baseline="30000" dirty="0"/>
              <a:t>2</a:t>
            </a:r>
            <a:r>
              <a:rPr lang="zh-CN" altLang="en-US" sz="2135" dirty="0"/>
              <a:t>同阶，和最坏情况相同</a:t>
            </a:r>
            <a:r>
              <a:rPr lang="en-US" altLang="zh-CN" sz="2135" dirty="0"/>
              <a:t>.</a:t>
            </a:r>
            <a:endParaRPr lang="en-US" altLang="zh-CN" sz="2135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371600"/>
            <a:ext cx="7772400" cy="5334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 </a:t>
            </a: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线性和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endParaRPr kumimoji="0" lang="zh-CN" altLang="en-US" sz="2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6324" name="Rectangle 4"/>
          <p:cNvSpPr>
            <a:spLocks noChangeArrowheads="1"/>
          </p:cNvSpPr>
          <p:nvPr/>
        </p:nvSpPr>
        <p:spPr bwMode="auto">
          <a:xfrm>
            <a:off x="2409825" y="407988"/>
            <a:ext cx="3887788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j-cs"/>
                <a:sym typeface="+mn-ea"/>
              </a:rPr>
              <a:t>和式的估计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6633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15717" name="TextBox 2"/>
          <p:cNvSpPr txBox="1"/>
          <p:nvPr/>
        </p:nvSpPr>
        <p:spPr>
          <a:xfrm>
            <a:off x="4479925" y="3644900"/>
            <a:ext cx="184150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2123728" y="2204875"/>
                <a:ext cx="4508285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nary>
                        <m:naryPr>
                          <m:chr m:val="∑"/>
                          <m:ctrlP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2204875"/>
                <a:ext cx="4508285" cy="1008225"/>
              </a:xfrm>
              <a:prstGeom prst="rect">
                <a:avLst/>
              </a:prstGeom>
              <a:blipFill rotWithShape="1">
                <a:blip r:embed="rId1"/>
                <a:stretch>
                  <a:fillRect l="-6" t="-15" r="-1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34925" y="990600"/>
            <a:ext cx="4572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2. </a:t>
            </a:r>
            <a:r>
              <a:rPr kumimoji="1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级数</a:t>
            </a:r>
            <a:r>
              <a:rPr kumimoji="1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endParaRPr kumimoji="1" lang="zh-CN" altLang="en-US" sz="3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467544" y="1844824"/>
                <a:ext cx="6708247" cy="376276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</m:t>
                      </m:r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</a:endParaRPr>
              </a:p>
              <a:p>
                <a:endParaRPr lang="en-US" altLang="zh-CN" dirty="0">
                  <a:solidFill>
                    <a:srgbClr val="0000FF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zh-CN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</a:endParaRPr>
              </a:p>
              <a:p>
                <a:endParaRPr lang="zh-CN" altLang="en-US" dirty="0">
                  <a:solidFill>
                    <a:srgbClr val="0000FF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844824"/>
                <a:ext cx="6708247" cy="3762761"/>
              </a:xfrm>
              <a:prstGeom prst="rect">
                <a:avLst/>
              </a:prstGeom>
              <a:blipFill rotWithShape="1">
                <a:blip r:embed="rId1"/>
                <a:stretch>
                  <a:fillRect l="-3" t="-4" r="4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/>
        </p:nvSpPr>
        <p:spPr>
          <a:xfrm>
            <a:off x="7175791" y="2060848"/>
            <a:ext cx="1572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算术级数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06043" y="3429000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几何级数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2123728" y="404664"/>
                <a:ext cx="5347105" cy="51998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</a:endParaRPr>
              </a:p>
              <a:p>
                <a:endParaRPr lang="en-US" altLang="zh-CN" dirty="0">
                  <a:solidFill>
                    <a:srgbClr val="0000FF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</a:endParaRPr>
              </a:p>
              <a:p>
                <a:endParaRPr lang="en-US" altLang="zh-CN" dirty="0">
                  <a:solidFill>
                    <a:srgbClr val="0000FF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</a:endParaRPr>
              </a:p>
              <a:p>
                <a:endParaRPr lang="zh-CN" altLang="en-US" dirty="0">
                  <a:solidFill>
                    <a:srgbClr val="0000FF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lg</m:t>
                      </m:r>
                      <m:d>
                        <m:d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404664"/>
                <a:ext cx="5347105" cy="5199821"/>
              </a:xfrm>
              <a:prstGeom prst="rect">
                <a:avLst/>
              </a:prstGeom>
              <a:blipFill rotWithShape="1">
                <a:blip r:embed="rId1"/>
                <a:stretch>
                  <a:fillRect l="-5" t="-3" r="1" b="-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Rectangle 4"/>
          <p:cNvSpPr>
            <a:spLocks noChangeArrowheads="1"/>
          </p:cNvSpPr>
          <p:nvPr/>
        </p:nvSpPr>
        <p:spPr bwMode="auto">
          <a:xfrm>
            <a:off x="2627784" y="116632"/>
            <a:ext cx="4752528" cy="643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j-cs"/>
                <a:sym typeface="+mn-ea"/>
              </a:rPr>
              <a:t>(</a:t>
            </a:r>
            <a:r>
              <a:rPr kumimoji="1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j-cs"/>
                <a:sym typeface="+mn-ea"/>
              </a:rPr>
              <a:t>第二</a:t>
            </a:r>
            <a:r>
              <a:rPr kumimoji="1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j-cs"/>
                <a:sym typeface="+mn-ea"/>
              </a:rPr>
              <a:t>)</a:t>
            </a:r>
            <a:r>
              <a:rPr kumimoji="1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j-cs"/>
                <a:sym typeface="+mn-ea"/>
              </a:rPr>
              <a:t>数学归纳法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266382" y="1575384"/>
                <a:ext cx="8611235" cy="387510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证明：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对于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，存在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时，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n-US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时，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时成立，令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则</a:t>
                </a:r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zh-CN" altLang="en-US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nary>
                      </m:e>
                    </m:nary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den>
                        </m:f>
                      </m:e>
                    </m:d>
                  </m:oMath>
                </a14:m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ea typeface="Cambria Math" panose="02040503050406030204" pitchFamily="18" charset="0"/>
                  </a:rPr>
                  <a:t>                                                                           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82" y="1575384"/>
                <a:ext cx="8611235" cy="3875100"/>
              </a:xfrm>
              <a:prstGeom prst="rect">
                <a:avLst/>
              </a:prstGeom>
              <a:blipFill rotWithShape="1">
                <a:blip r:embed="rId1"/>
                <a:stretch>
                  <a:fillRect l="-151" t="-343" r="-144" b="-2779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266382" y="980728"/>
                <a:ext cx="8611235" cy="475643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1.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证明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82" y="980728"/>
                <a:ext cx="8611235" cy="475643"/>
              </a:xfrm>
              <a:prstGeom prst="rect">
                <a:avLst/>
              </a:prstGeom>
              <a:blipFill rotWithShape="1">
                <a:blip r:embed="rId2"/>
                <a:stretch>
                  <a:fillRect l="-151" t="-2731" r="-144" b="-3672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267126" y="5661248"/>
                <a:ext cx="8629913" cy="864096"/>
              </a:xfrm>
              <a:solidFill>
                <a:schemeClr val="tx2">
                  <a:lumMod val="40000"/>
                  <a:lumOff val="6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lIns="91440" tIns="45720" rIns="91440" bIns="45720" anchor="t"/>
              <a:lstStyle/>
              <a:p>
                <a:pPr marL="0" indent="0" eaLnBrk="1" hangingPunct="1">
                  <a:buNone/>
                </a:pPr>
                <a:r>
                  <a:rPr lang="zh-CN" altLang="en-US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对于给定的函数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srgbClr val="7030A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𝑔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sz="2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400" dirty="0"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endParaRPr lang="en-US" altLang="zh-CN" sz="24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0" indent="0" eaLnBrk="1" hangingPunct="1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i="1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O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𝑔</m:t>
                          </m:r>
                          <m:d>
                            <m:d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={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|∃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𝑐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&gt;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0</m:t>
                      </m:r>
                      <m:r>
                        <m:rPr>
                          <m:nor/>
                        </m:rPr>
                        <a:rPr lang="zh-CN" altLang="en-US" sz="240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和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,</m:t>
                      </m:r>
                      <m:r>
                        <m:rPr>
                          <m:nor/>
                        </m:rPr>
                        <a:rPr lang="zh-CN" altLang="en-US" sz="2400" dirty="0">
                          <a:latin typeface="楷体" panose="02010609060101010101" pitchFamily="49" charset="-122"/>
                          <a:ea typeface="楷体" panose="02010609060101010101" pitchFamily="49" charset="-122"/>
                          <a:sym typeface="Symbol" panose="05050102010706020507" pitchFamily="18" charset="2"/>
                        </a:rPr>
                        <m:t>对于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0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</m:e>
                      </m:d>
                      <m:r>
                        <a:rPr lang="en-US" altLang="zh-CN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𝑔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}</m:t>
                      </m:r>
                    </m:oMath>
                  </m:oMathPara>
                </a14:m>
                <a:endPara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7126" y="5661248"/>
                <a:ext cx="8629913" cy="864096"/>
              </a:xfrm>
              <a:blipFill rotWithShape="1">
                <a:blip r:embed="rId3"/>
                <a:stretch>
                  <a:fillRect l="-152" t="-1496" r="-147" b="-1460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Rectangle 4"/>
          <p:cNvSpPr>
            <a:spLocks noChangeArrowheads="1"/>
          </p:cNvSpPr>
          <p:nvPr/>
        </p:nvSpPr>
        <p:spPr bwMode="auto">
          <a:xfrm>
            <a:off x="3059832" y="121449"/>
            <a:ext cx="3249295" cy="643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j-cs"/>
                <a:sym typeface="+mn-ea"/>
              </a:rPr>
              <a:t>数学归纳法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150938" y="1330382"/>
                <a:ext cx="8842122" cy="433086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证明：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时，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nary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只需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大于等于1</a:t>
                </a:r>
                <a:endParaRPr lang="en-US" altLang="zh-CN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时成立，令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则</a:t>
                </a:r>
                <a:r>
                  <a:rPr lang="zh-CN" altLang="en-US" dirty="0"/>
                  <a:t> </a:t>
                </a:r>
                <a:endParaRPr lang="en-US" altLang="zh-CN" dirty="0"/>
              </a:p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nary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nary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𝑐𝑚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要证明的应该是上式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𝑐𝑚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   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则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才满足条件。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错在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的常数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随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的增长而变化，不是常数。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要证明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nary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，需证明：</a:t>
                </a:r>
                <a:r>
                  <a:rPr lang="zh-CN" altLang="en-US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对某个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nary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38" y="1330382"/>
                <a:ext cx="8842122" cy="4330866"/>
              </a:xfrm>
              <a:prstGeom prst="rect">
                <a:avLst/>
              </a:prstGeom>
              <a:blipFill rotWithShape="1">
                <a:blip r:embed="rId1"/>
                <a:stretch>
                  <a:fillRect l="-149" t="-295" r="-141" b="-3851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150938" y="764704"/>
                <a:ext cx="8842122" cy="461665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2.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证明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nary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38" y="764704"/>
                <a:ext cx="8842122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149" t="-2786" r="-141" b="-4362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爆炸形 1 11"/>
          <p:cNvSpPr/>
          <p:nvPr/>
        </p:nvSpPr>
        <p:spPr>
          <a:xfrm>
            <a:off x="6372200" y="2276872"/>
            <a:ext cx="1944246" cy="778943"/>
          </a:xfrm>
          <a:prstGeom prst="irregularSeal1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错误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150938" y="5733256"/>
                <a:ext cx="8842122" cy="864096"/>
              </a:xfrm>
              <a:solidFill>
                <a:schemeClr val="tx2">
                  <a:lumMod val="40000"/>
                  <a:lumOff val="6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lIns="91440" tIns="45720" rIns="91440" bIns="45720" anchor="t"/>
              <a:lstStyle/>
              <a:p>
                <a:pPr marL="0" indent="0" eaLnBrk="1" hangingPunct="1">
                  <a:buNone/>
                </a:pPr>
                <a:r>
                  <a:rPr lang="zh-CN" altLang="en-US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对于给定的函数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srgbClr val="7030A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𝑔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sz="2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4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400" dirty="0"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endParaRPr lang="en-US" altLang="zh-CN" sz="24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0" indent="0" eaLnBrk="1" hangingPunct="1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i="1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O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𝑔</m:t>
                          </m:r>
                          <m:d>
                            <m:d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={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|∃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𝑐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&gt;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0</m:t>
                      </m:r>
                      <m:r>
                        <m:rPr>
                          <m:nor/>
                        </m:rPr>
                        <a:rPr lang="zh-CN" altLang="en-US" sz="2400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和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,</m:t>
                      </m:r>
                      <m:r>
                        <m:rPr>
                          <m:nor/>
                        </m:rPr>
                        <a:rPr lang="zh-CN" altLang="en-US" sz="2400" dirty="0">
                          <a:latin typeface="楷体" panose="02010609060101010101" pitchFamily="49" charset="-122"/>
                          <a:ea typeface="楷体" panose="02010609060101010101" pitchFamily="49" charset="-122"/>
                          <a:sym typeface="Symbol" panose="05050102010706020507" pitchFamily="18" charset="2"/>
                        </a:rPr>
                        <m:t>对于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0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</m:e>
                      </m:d>
                      <m:r>
                        <a:rPr lang="en-US" altLang="zh-CN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𝑔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}</m:t>
                      </m:r>
                    </m:oMath>
                  </m:oMathPara>
                </a14:m>
                <a:endPara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0938" y="5733256"/>
                <a:ext cx="8842122" cy="864096"/>
              </a:xfrm>
              <a:blipFill rotWithShape="1">
                <a:blip r:embed="rId3"/>
                <a:stretch>
                  <a:fillRect l="-149" t="-1525" r="-141" b="-1431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2"/>
          <p:cNvSpPr>
            <a:spLocks noGrp="1"/>
          </p:cNvSpPr>
          <p:nvPr>
            <p:ph type="title"/>
          </p:nvPr>
        </p:nvSpPr>
        <p:spPr>
          <a:xfrm>
            <a:off x="2075180" y="116632"/>
            <a:ext cx="5280660" cy="838200"/>
          </a:xfrm>
        </p:spPr>
        <p:txBody>
          <a:bodyPr wrap="square" lIns="91440" tIns="45720" rIns="91440" bIns="45720" anchor="ctr"/>
          <a:lstStyle/>
          <a:p>
            <a:pPr eaLnBrk="1" hangingPunct="1"/>
            <a:r>
              <a:rPr kumimoji="1" lang="zh-CN" altLang="en-US" kern="12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确定级数中各项的界</a:t>
            </a:r>
            <a:r>
              <a:rPr lang="zh-CN" altLang="en-US" kern="1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zh-CN" altLang="en-US" kern="120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266382" y="836712"/>
                <a:ext cx="8611235" cy="467692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1.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nary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zh-CN" alt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nary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82" y="836712"/>
                <a:ext cx="8611235" cy="467692"/>
              </a:xfrm>
              <a:prstGeom prst="rect">
                <a:avLst/>
              </a:prstGeom>
              <a:blipFill rotWithShape="1">
                <a:blip r:embed="rId1"/>
                <a:stretch>
                  <a:fillRect l="-151" t="-2805" r="-144" b="-3506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266381" y="1340768"/>
                <a:ext cx="8611235" cy="461665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2.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𝑚𝑎𝑥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81" y="1340768"/>
                <a:ext cx="8611235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151" t="-2812" r="-144" b="-4336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264048" y="1838458"/>
                <a:ext cx="8611235" cy="1002519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3.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设对于所有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，求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的上界。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48" y="1838458"/>
                <a:ext cx="8611235" cy="1002519"/>
              </a:xfrm>
              <a:prstGeom prst="rect">
                <a:avLst/>
              </a:prstGeom>
              <a:blipFill rotWithShape="1">
                <a:blip r:embed="rId3"/>
                <a:stretch>
                  <a:fillRect l="-154" t="-1280" r="-141" b="-1205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264047" y="2875337"/>
                <a:ext cx="8611235" cy="389260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解：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endParaRPr lang="en-US" altLang="zh-CN" dirty="0">
                  <a:solidFill>
                    <a:srgbClr val="0000FF"/>
                  </a:solidFill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CN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>
                  <a:solidFill>
                    <a:srgbClr val="0000FF"/>
                  </a:solidFill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altLang="zh-CN" dirty="0">
                  <a:solidFill>
                    <a:srgbClr val="0000FF"/>
                  </a:solidFill>
                </a:endParaRPr>
              </a:p>
              <a:p>
                <a:r>
                  <a:rPr lang="en-US" altLang="zh-CN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endParaRPr lang="en-US" altLang="zh-CN" dirty="0">
                  <a:solidFill>
                    <a:srgbClr val="0000FF"/>
                  </a:solidFill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altLang="zh-CN" dirty="0">
                  <a:solidFill>
                    <a:srgbClr val="0000FF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于是，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nary>
                          <m:naryPr>
                            <m:chr m:val="∑"/>
                            <m:ctrlPr>
                              <a:rPr lang="zh-CN" altLang="en-US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</m:nary>
                      </m:e>
                    </m:nary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zh-CN" alt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f>
                          <m:f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nary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47" y="2875337"/>
                <a:ext cx="8611235" cy="3892604"/>
              </a:xfrm>
              <a:prstGeom prst="rect">
                <a:avLst/>
              </a:prstGeom>
              <a:blipFill rotWithShape="1">
                <a:blip r:embed="rId4"/>
                <a:stretch>
                  <a:fillRect l="-154" t="-328" r="-141" b="-323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289252" y="372063"/>
                <a:ext cx="8611235" cy="645048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4.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求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ctrlPr>
                              <a:rPr lang="en-US" altLang="zh-CN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的上界。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52" y="372063"/>
                <a:ext cx="8611235" cy="645048"/>
              </a:xfrm>
              <a:prstGeom prst="rect">
                <a:avLst/>
              </a:prstGeom>
              <a:blipFill rotWithShape="1">
                <a:blip r:embed="rId1"/>
                <a:stretch>
                  <a:fillRect l="-151" t="-2060" r="-144" b="-1895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289252" y="1128052"/>
                <a:ext cx="8611235" cy="483933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解：使用例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的方法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于是，</a:t>
                </a: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nary>
                            <m:naryPr>
                              <m:chr m:val="∑"/>
                              <m:ctrlPr>
                                <a:rPr lang="zh-CN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</m:nary>
                          <m:nary>
                            <m:naryPr>
                              <m:chr m:val="∑"/>
                              <m:ctrlPr>
                                <a:rPr lang="zh-CN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altLang="zh-CN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CN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altLang="zh-CN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den>
                                      </m:f>
                                    </m:den>
                                  </m:f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52" y="1128052"/>
                <a:ext cx="8611235" cy="4839338"/>
              </a:xfrm>
              <a:prstGeom prst="rect">
                <a:avLst/>
              </a:prstGeom>
              <a:blipFill rotWithShape="1">
                <a:blip r:embed="rId2"/>
                <a:stretch>
                  <a:fillRect l="-151" t="-268" r="-144" b="-1700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/>
          </p:cNvSpPr>
          <p:nvPr>
            <p:ph type="title"/>
          </p:nvPr>
        </p:nvSpPr>
        <p:spPr>
          <a:xfrm>
            <a:off x="546735" y="354965"/>
            <a:ext cx="7772400" cy="1143000"/>
          </a:xfrm>
        </p:spPr>
        <p:txBody>
          <a:bodyPr wrap="square" lIns="91440" tIns="45720" rIns="91440" bIns="45720" anchor="ctr"/>
          <a:lstStyle/>
          <a:p>
            <a:pPr eaLnBrk="1" hangingPunct="1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一些符号</a:t>
            </a:r>
            <a:endParaRPr lang="en-US" altLang="zh-CN" kern="120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875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97965"/>
                <a:ext cx="7924165" cy="3299187"/>
              </a:xfrm>
              <a:solidFill>
                <a:schemeClr val="bg1"/>
              </a:solidFill>
            </p:spPr>
            <p:txBody>
              <a:bodyPr wrap="square" lIns="91440" tIns="45720" rIns="91440" bIns="45720" anchor="t"/>
              <a:lstStyle/>
              <a:p>
                <a:pPr marL="342900" lvl="1" indent="-342900" eaLnBrk="1" hangingPunct="1">
                  <a:lnSpc>
                    <a:spcPct val="150000"/>
                  </a:lnSpc>
                  <a:buSzPct val="60000"/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lg</m:t>
                    </m:r>
                    <m:r>
                      <a:rPr lang="en-US" altLang="zh-CN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sz="2400" dirty="0"/>
              </a:p>
              <a:p>
                <a:pPr marL="342900" lvl="1" indent="-342900" eaLnBrk="1" hangingPunct="1">
                  <a:lnSpc>
                    <a:spcPct val="150000"/>
                  </a:lnSpc>
                  <a:buSzPct val="60000"/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en-US" altLang="zh-CN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sz="2400" dirty="0"/>
              </a:p>
              <a:p>
                <a:pPr marL="342900" lvl="1" indent="-342900" eaLnBrk="1" hangingPunct="1">
                  <a:lnSpc>
                    <a:spcPct val="150000"/>
                  </a:lnSpc>
                  <a:buSzPct val="60000"/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⌊</m:t>
                    </m:r>
                    <m:r>
                      <a:rPr lang="zh-CN" alt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⌋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表示小于等于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的最大整数</a:t>
                </a:r>
                <a:endPara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342900" lvl="1" indent="-342900" eaLnBrk="1" hangingPunct="1">
                  <a:lnSpc>
                    <a:spcPct val="150000"/>
                  </a:lnSpc>
                  <a:buSzPct val="60000"/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⌈</m:t>
                    </m:r>
                    <m:r>
                      <a:rPr lang="zh-CN" alt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⌉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表示大于等于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的最小整数</a:t>
                </a:r>
                <a:endPara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342900" lvl="1" indent="-342900" eaLnBrk="1" hangingPunct="1">
                  <a:lnSpc>
                    <a:spcPct val="90000"/>
                  </a:lnSpc>
                  <a:buSzPct val="60000"/>
                  <a:buFont typeface="Wingdings" panose="05000000000000000000" pitchFamily="2" charset="2"/>
                  <a:buChar char="n"/>
                </a:pPr>
                <a:endParaRPr lang="en-US" altLang="zh-CN" sz="2400" dirty="0"/>
              </a:p>
              <a:p>
                <a:pPr marL="457200" lvl="1" indent="0" eaLnBrk="1" hangingPunct="1">
                  <a:lnSpc>
                    <a:spcPct val="90000"/>
                  </a:lnSpc>
                  <a:buNone/>
                </a:pPr>
                <a:endParaRPr lang="zh-CN" altLang="en-US" sz="2400" dirty="0"/>
              </a:p>
              <a:p>
                <a:pPr lvl="1" eaLnBrk="1" hangingPunct="1">
                  <a:lnSpc>
                    <a:spcPct val="90000"/>
                  </a:lnSpc>
                </a:pPr>
                <a:endParaRPr lang="zh-CN" altLang="en-US" sz="2400" dirty="0"/>
              </a:p>
              <a:p>
                <a:pPr lvl="1" eaLnBrk="1" hangingPunct="1">
                  <a:lnSpc>
                    <a:spcPct val="90000"/>
                  </a:lnSpc>
                </a:pPr>
                <a:endParaRPr lang="zh-CN" altLang="en-US" sz="2400" dirty="0"/>
              </a:p>
              <a:p>
                <a:pPr lvl="1" eaLnBrk="1" hangingPunct="1">
                  <a:lnSpc>
                    <a:spcPct val="90000"/>
                  </a:lnSpc>
                </a:pPr>
                <a:endParaRPr lang="en-US" altLang="zh-CN" sz="2400" dirty="0"/>
              </a:p>
              <a:p>
                <a:pPr algn="just"/>
                <a:endParaRPr lang="en-US" altLang="zh-CN" sz="2800" dirty="0"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79875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97965"/>
                <a:ext cx="7924165" cy="3299187"/>
              </a:xfrm>
              <a:blipFill rotWithShape="1">
                <a:blip r:embed="rId1"/>
                <a:stretch>
                  <a:fillRect b="-509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2"/>
          <p:cNvSpPr>
            <a:spLocks noGrp="1"/>
          </p:cNvSpPr>
          <p:nvPr>
            <p:ph type="title"/>
          </p:nvPr>
        </p:nvSpPr>
        <p:spPr>
          <a:xfrm>
            <a:off x="1931669" y="326678"/>
            <a:ext cx="5280660" cy="838200"/>
          </a:xfrm>
        </p:spPr>
        <p:txBody>
          <a:bodyPr wrap="square" lIns="91440" tIns="45720" rIns="91440" bIns="45720" anchor="ctr"/>
          <a:lstStyle/>
          <a:p>
            <a:pPr eaLnBrk="1" hangingPunct="1"/>
            <a:r>
              <a:rPr kumimoji="1" lang="zh-CN" altLang="en-US" kern="12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分裂求和</a:t>
            </a:r>
            <a:r>
              <a:rPr lang="zh-CN" altLang="en-US" kern="1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zh-CN" altLang="en-US" kern="120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266382" y="2015621"/>
                <a:ext cx="8611235" cy="334937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解：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zh-CN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begChr m:val="⌈"/>
                                  <m:endChr m:val="⌉"/>
                                  <m:ctrlPr>
                                    <a:rPr lang="en-US" altLang="zh-CN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nary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zh-CN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⌈"/>
                                  <m:endChr m:val="⌉"/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nary>
                        </m:e>
                      </m:nary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∑"/>
                          <m:ctrlP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begChr m:val="⌈"/>
                              <m:endChr m:val="⌉"/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nary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⌈"/>
                              <m:endChr m:val="⌉"/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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ea typeface="Cambria Math" panose="02040503050406030204" pitchFamily="18" charset="0"/>
                  </a:rPr>
                  <a:t>                                                                         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82" y="2015621"/>
                <a:ext cx="8611235" cy="3349378"/>
              </a:xfrm>
              <a:prstGeom prst="rect">
                <a:avLst/>
              </a:prstGeom>
              <a:blipFill rotWithShape="1">
                <a:blip r:embed="rId1"/>
                <a:stretch>
                  <a:fillRect l="-151" t="-383" r="-144" b="-2108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266381" y="1359417"/>
                <a:ext cx="8611235" cy="461665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1.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用分裂求和的方法求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nary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的下界。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81" y="1359417"/>
                <a:ext cx="8611235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151" t="-2863" r="-144" b="-4285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289620" y="1219407"/>
                <a:ext cx="8611235" cy="552196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解：当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时，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skw"/>
                              <m:ctrlPr>
                                <a:rPr lang="en-US" altLang="zh-CN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den>
                          </m:f>
                        </m:num>
                        <m:den>
                          <m:f>
                            <m:fPr>
                              <m:type m:val="skw"/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于是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altLang="zh-CN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9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nary>
                      <m:sSup>
                        <m:sSup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8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altLang="zh-CN" b="0" i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9</m:t>
                              </m:r>
                            </m:num>
                            <m:den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nary>
                      <m:sSup>
                        <m:sSup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8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9</m:t>
                              </m:r>
                            </m:den>
                          </m:f>
                        </m:den>
                      </m:f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9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zh-CN" b="0" dirty="0">
                  <a:solidFill>
                    <a:srgbClr val="0000FF"/>
                  </a:solidFill>
                </a:endParaRPr>
              </a:p>
              <a:p>
                <a:r>
                  <a:rPr lang="en-US" altLang="zh-CN" dirty="0">
                    <a:ea typeface="Cambria Math" panose="02040503050406030204" pitchFamily="18" charset="0"/>
                  </a:rPr>
                  <a:t>                    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20" y="1219407"/>
                <a:ext cx="8611235" cy="5521961"/>
              </a:xfrm>
              <a:prstGeom prst="rect">
                <a:avLst/>
              </a:prstGeom>
              <a:blipFill rotWithShape="1">
                <a:blip r:embed="rId1"/>
                <a:stretch>
                  <a:fillRect l="-148" t="-234" r="-147" b="-226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289620" y="495300"/>
                <a:ext cx="8611235" cy="666401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2.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求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p>
                            </m:sSup>
                          </m:den>
                        </m:f>
                      </m:e>
                    </m:nary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的上界。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20" y="495300"/>
                <a:ext cx="8611235" cy="666401"/>
              </a:xfrm>
              <a:prstGeom prst="rect">
                <a:avLst/>
              </a:prstGeom>
              <a:blipFill rotWithShape="1">
                <a:blip r:embed="rId2"/>
                <a:stretch>
                  <a:fillRect l="-148" t="-1906" r="-147" b="-1863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266382" y="712887"/>
                <a:ext cx="8611235" cy="624299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nary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7</m:t>
                              </m:r>
                            </m:den>
                          </m:f>
                        </m:e>
                      </m:d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US" altLang="zh-CN" b="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      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8</m:t>
                            </m:r>
                          </m:den>
                        </m:f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9</m:t>
                            </m:r>
                          </m:den>
                        </m:f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</m:den>
                        </m:f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11</m:t>
                            </m:r>
                          </m:den>
                        </m:f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12</m:t>
                            </m:r>
                          </m:den>
                        </m:f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13</m:t>
                            </m:r>
                          </m:den>
                        </m:f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zh-CN" alt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begChr m:val="⌈"/>
                              <m:endChr m:val="⌉"/>
                              <m:ctrlP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lg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altLang="zh-CN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begChr m:val="⌈"/>
                              <m:endChr m:val="⌉"/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lg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nary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begChr m:val="⌈"/>
                              <m:endChr m:val="⌉"/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lg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begChr m:val="⌈"/>
                              <m:endChr m:val="⌉"/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lg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  <m:r>
                            <a:rPr lang="en-US" altLang="zh-CN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82" y="712887"/>
                <a:ext cx="8611235" cy="6242991"/>
              </a:xfrm>
              <a:prstGeom prst="rect">
                <a:avLst/>
              </a:prstGeom>
              <a:blipFill rotWithShape="1">
                <a:blip r:embed="rId1"/>
                <a:stretch>
                  <a:fillRect l="-151" t="-210" r="-144" b="-802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266382" y="42914"/>
                <a:ext cx="8611235" cy="615874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3.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求调和级数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zh-CN" alt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den>
                        </m:f>
                      </m:e>
                    </m:nary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的上界。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82" y="42914"/>
                <a:ext cx="8611235" cy="615874"/>
              </a:xfrm>
              <a:prstGeom prst="rect">
                <a:avLst/>
              </a:prstGeom>
              <a:blipFill rotWithShape="1">
                <a:blip r:embed="rId2"/>
                <a:stretch>
                  <a:fillRect l="-151" t="-2122" r="-144" b="-2015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107504" y="4612141"/>
                <a:ext cx="8859145" cy="110055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nary>
                                <m:naryPr>
                                  <m:ctrlP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𝑑𝑥</m:t>
                                  </m:r>
                                </m:e>
                              </m:nary>
                            </m:e>
                          </m:nary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4612141"/>
                <a:ext cx="8859145" cy="1100558"/>
              </a:xfrm>
              <a:prstGeom prst="rect">
                <a:avLst/>
              </a:prstGeom>
              <a:blipFill rotWithShape="1">
                <a:blip r:embed="rId1"/>
                <a:stretch>
                  <a:fillRect l="-2" t="-12" r="5" b="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541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84" y="1932707"/>
            <a:ext cx="3810000" cy="2679700"/>
          </a:xfrm>
          <a:prstGeom prst="rect">
            <a:avLst/>
          </a:prstGeom>
          <a:noFill/>
          <a:ln w="38100" cap="flat" cmpd="sng">
            <a:solidFill>
              <a:srgbClr val="0033CC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65543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318" y="1935196"/>
            <a:ext cx="3340001" cy="2679700"/>
          </a:xfrm>
          <a:prstGeom prst="rect">
            <a:avLst/>
          </a:prstGeom>
          <a:noFill/>
          <a:ln w="38100" cap="flat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414684" y="5701670"/>
                <a:ext cx="5434629" cy="100822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m:rPr>
                              <m:brk m:alnAt="23"/>
                            </m:rPr>
                            <a:rPr lang="en-US" altLang="zh-CN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zh-CN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CN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nary>
                                <m:naryPr>
                                  <m:ctrlPr>
                                    <a:rPr lang="en-US" altLang="zh-CN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  <m:e>
                                  <m:r>
                                    <a:rPr lang="en-US" altLang="zh-CN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𝑑𝑥</m:t>
                                  </m:r>
                                </m:e>
                              </m:nary>
                            </m:e>
                          </m:nary>
                          <m:r>
                            <a:rPr lang="en-US" altLang="zh-CN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84" y="5701670"/>
                <a:ext cx="5434629" cy="1008225"/>
              </a:xfrm>
              <a:prstGeom prst="rect">
                <a:avLst/>
              </a:prstGeom>
              <a:blipFill rotWithShape="1">
                <a:blip r:embed="rId4"/>
                <a:stretch>
                  <a:fillRect l="-1" r="6" b="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833" name="Rectangle 2"/>
          <p:cNvSpPr>
            <a:spLocks noGrp="1"/>
          </p:cNvSpPr>
          <p:nvPr>
            <p:ph type="title"/>
          </p:nvPr>
        </p:nvSpPr>
        <p:spPr>
          <a:xfrm>
            <a:off x="2218690" y="-171400"/>
            <a:ext cx="5280660" cy="838200"/>
          </a:xfrm>
        </p:spPr>
        <p:txBody>
          <a:bodyPr wrap="square" lIns="91440" tIns="45720" rIns="91440" bIns="45720" anchor="ctr"/>
          <a:lstStyle/>
          <a:p>
            <a:pPr eaLnBrk="1" hangingPunct="1"/>
            <a:r>
              <a:rPr kumimoji="1" lang="zh-CN" altLang="en-US" kern="12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积分求和的近似 </a:t>
            </a:r>
            <a:endParaRPr lang="zh-CN" altLang="en-US" kern="120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335655" y="620688"/>
                <a:ext cx="8382869" cy="1064074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1.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如果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单调递增，则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𝑑𝑥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</m:e>
                    </m:nary>
                    <m:nary>
                      <m:naryPr>
                        <m:chr m:val="∑"/>
                        <m:ctrlPr>
                          <a:rPr lang="zh-CN" alt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nary>
                  </m:oMath>
                </a14:m>
                <a:r>
                  <a:rPr lang="en-US" altLang="zh-CN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55" y="620688"/>
                <a:ext cx="8382869" cy="1064074"/>
              </a:xfrm>
              <a:prstGeom prst="rect">
                <a:avLst/>
              </a:prstGeom>
              <a:blipFill rotWithShape="1">
                <a:blip r:embed="rId5"/>
                <a:stretch>
                  <a:fillRect l="-156" t="-1221" r="-144" b="-1183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2"/>
          <p:cNvSpPr>
            <a:spLocks noGrp="1"/>
          </p:cNvSpPr>
          <p:nvPr>
            <p:ph type="title"/>
          </p:nvPr>
        </p:nvSpPr>
        <p:spPr>
          <a:xfrm>
            <a:off x="2218690" y="-171400"/>
            <a:ext cx="5280660" cy="838200"/>
          </a:xfrm>
        </p:spPr>
        <p:txBody>
          <a:bodyPr wrap="square" lIns="91440" tIns="45720" rIns="91440" bIns="45720" anchor="ctr"/>
          <a:lstStyle/>
          <a:p>
            <a:pPr eaLnBrk="1" hangingPunct="1"/>
            <a:r>
              <a:rPr kumimoji="1" lang="zh-CN" altLang="en-US" kern="12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积分求和的近似 </a:t>
            </a:r>
            <a:endParaRPr lang="zh-CN" altLang="en-US" kern="120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335655" y="620688"/>
                <a:ext cx="8382869" cy="1064074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1.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如果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单调递增，则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𝑑𝑥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</m:e>
                    </m:nary>
                    <m:nary>
                      <m:naryPr>
                        <m:chr m:val="∑"/>
                        <m:ctrlPr>
                          <a:rPr lang="zh-CN" alt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nary>
                  </m:oMath>
                </a14:m>
                <a:r>
                  <a:rPr lang="en-US" altLang="zh-CN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55" y="620688"/>
                <a:ext cx="8382869" cy="1064074"/>
              </a:xfrm>
              <a:prstGeom prst="rect">
                <a:avLst/>
              </a:prstGeom>
              <a:blipFill rotWithShape="1">
                <a:blip r:embed="rId1"/>
                <a:stretch>
                  <a:fillRect l="-156" t="-1221" r="-144" b="-1183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箭头连接符 6"/>
          <p:cNvCxnSpPr/>
          <p:nvPr/>
        </p:nvCxnSpPr>
        <p:spPr>
          <a:xfrm flipV="1">
            <a:off x="564530" y="5085184"/>
            <a:ext cx="3647430" cy="14400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827754" y="2708920"/>
            <a:ext cx="0" cy="2808312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467544" y="2996952"/>
            <a:ext cx="3816424" cy="1656184"/>
          </a:xfrm>
          <a:prstGeom prst="straightConnector1">
            <a:avLst/>
          </a:prstGeom>
          <a:ln w="25400">
            <a:solidFill>
              <a:schemeClr val="accent1">
                <a:shade val="95000"/>
                <a:satMod val="10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259632" y="5099584"/>
            <a:ext cx="0" cy="7200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1564432" y="5099584"/>
            <a:ext cx="0" cy="7200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1835696" y="5099584"/>
            <a:ext cx="0" cy="7200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2140496" y="5099584"/>
            <a:ext cx="0" cy="7200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2423792" y="5099584"/>
            <a:ext cx="0" cy="7200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2728592" y="5099584"/>
            <a:ext cx="0" cy="7200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2999856" y="5099584"/>
            <a:ext cx="0" cy="7200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3304656" y="5099584"/>
            <a:ext cx="0" cy="7200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3635896" y="5099584"/>
            <a:ext cx="0" cy="7200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3940696" y="5099584"/>
            <a:ext cx="0" cy="7200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文本框 49"/>
              <p:cNvSpPr txBox="1"/>
              <p:nvPr/>
            </p:nvSpPr>
            <p:spPr>
              <a:xfrm>
                <a:off x="827754" y="5171592"/>
                <a:ext cx="62163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110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10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54" y="5171592"/>
                <a:ext cx="621632" cy="261610"/>
              </a:xfrm>
              <a:prstGeom prst="rect">
                <a:avLst/>
              </a:prstGeom>
              <a:blipFill rotWithShape="1">
                <a:blip r:embed="rId2"/>
                <a:stretch>
                  <a:fillRect l="-56" t="-58" r="51" b="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文本框 50"/>
              <p:cNvSpPr txBox="1"/>
              <p:nvPr/>
            </p:nvSpPr>
            <p:spPr>
              <a:xfrm>
                <a:off x="1241400" y="5386427"/>
                <a:ext cx="62163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400" y="5386427"/>
                <a:ext cx="621632" cy="261610"/>
              </a:xfrm>
              <a:prstGeom prst="rect">
                <a:avLst/>
              </a:prstGeom>
              <a:blipFill rotWithShape="1">
                <a:blip r:embed="rId3"/>
                <a:stretch>
                  <a:fillRect l="-98" t="-136" r="93" b="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文本框 51"/>
              <p:cNvSpPr txBox="1"/>
              <p:nvPr/>
            </p:nvSpPr>
            <p:spPr>
              <a:xfrm>
                <a:off x="1607489" y="5220311"/>
                <a:ext cx="62163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11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1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7489" y="5220311"/>
                <a:ext cx="621632" cy="261610"/>
              </a:xfrm>
              <a:prstGeom prst="rect">
                <a:avLst/>
              </a:prstGeom>
              <a:blipFill rotWithShape="1">
                <a:blip r:embed="rId4"/>
                <a:stretch>
                  <a:fillRect l="-49" t="-234" r="44" b="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文本框 52"/>
              <p:cNvSpPr txBox="1"/>
              <p:nvPr/>
            </p:nvSpPr>
            <p:spPr>
              <a:xfrm>
                <a:off x="2468205" y="5243331"/>
                <a:ext cx="6216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……</m:t>
                      </m:r>
                    </m:oMath>
                  </m:oMathPara>
                </a14:m>
                <a:endParaRPr lang="zh-CN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205" y="5243331"/>
                <a:ext cx="621632" cy="338554"/>
              </a:xfrm>
              <a:prstGeom prst="rect">
                <a:avLst/>
              </a:prstGeom>
              <a:blipFill rotWithShape="1">
                <a:blip r:embed="rId5"/>
                <a:stretch>
                  <a:fillRect l="-96" t="-40" r="90" b="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文本框 53"/>
              <p:cNvSpPr txBox="1"/>
              <p:nvPr/>
            </p:nvSpPr>
            <p:spPr>
              <a:xfrm>
                <a:off x="3384194" y="5281803"/>
                <a:ext cx="39571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194" y="5281803"/>
                <a:ext cx="395718" cy="261610"/>
              </a:xfrm>
              <a:prstGeom prst="rect">
                <a:avLst/>
              </a:prstGeom>
              <a:blipFill rotWithShape="1">
                <a:blip r:embed="rId6"/>
                <a:stretch>
                  <a:fillRect l="-71" t="-194" r="99" b="1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文本框 54"/>
              <p:cNvSpPr txBox="1"/>
              <p:nvPr/>
            </p:nvSpPr>
            <p:spPr>
              <a:xfrm>
                <a:off x="3695010" y="5281803"/>
                <a:ext cx="62163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11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1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>
          <p:sp>
            <p:nvSpPr>
              <p:cNvPr id="55" name="文本框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010" y="5281803"/>
                <a:ext cx="621632" cy="261610"/>
              </a:xfrm>
              <a:prstGeom prst="rect">
                <a:avLst/>
              </a:prstGeom>
              <a:blipFill rotWithShape="1">
                <a:blip r:embed="rId7"/>
                <a:stretch>
                  <a:fillRect l="-93" t="-194" r="88" b="1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直接连接符 56"/>
          <p:cNvCxnSpPr/>
          <p:nvPr/>
        </p:nvCxnSpPr>
        <p:spPr>
          <a:xfrm flipV="1">
            <a:off x="1564432" y="4149080"/>
            <a:ext cx="0" cy="936104"/>
          </a:xfrm>
          <a:prstGeom prst="line">
            <a:avLst/>
          </a:prstGeom>
          <a:ln w="222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V="1">
            <a:off x="1835696" y="4033864"/>
            <a:ext cx="0" cy="1051320"/>
          </a:xfrm>
          <a:prstGeom prst="line">
            <a:avLst/>
          </a:prstGeom>
          <a:ln w="222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V="1">
            <a:off x="2722096" y="3645024"/>
            <a:ext cx="6496" cy="1431160"/>
          </a:xfrm>
          <a:prstGeom prst="line">
            <a:avLst/>
          </a:prstGeom>
          <a:ln w="222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V="1">
            <a:off x="1259632" y="4293096"/>
            <a:ext cx="0" cy="813648"/>
          </a:xfrm>
          <a:prstGeom prst="line">
            <a:avLst/>
          </a:prstGeom>
          <a:ln w="222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V="1">
            <a:off x="2999856" y="3533408"/>
            <a:ext cx="0" cy="1542776"/>
          </a:xfrm>
          <a:prstGeom prst="line">
            <a:avLst/>
          </a:prstGeom>
          <a:ln w="222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V="1">
            <a:off x="3304656" y="3429000"/>
            <a:ext cx="0" cy="1670584"/>
          </a:xfrm>
          <a:prstGeom prst="line">
            <a:avLst/>
          </a:prstGeom>
          <a:ln w="222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V="1">
            <a:off x="3635896" y="3284984"/>
            <a:ext cx="0" cy="1800200"/>
          </a:xfrm>
          <a:prstGeom prst="line">
            <a:avLst/>
          </a:prstGeom>
          <a:ln w="222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48" name="直接连接符 65547"/>
          <p:cNvCxnSpPr/>
          <p:nvPr/>
        </p:nvCxnSpPr>
        <p:spPr>
          <a:xfrm flipV="1">
            <a:off x="2140496" y="3933056"/>
            <a:ext cx="0" cy="1166528"/>
          </a:xfrm>
          <a:prstGeom prst="line">
            <a:avLst/>
          </a:prstGeom>
          <a:ln w="222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49" name="直接连接符 65548"/>
          <p:cNvCxnSpPr/>
          <p:nvPr/>
        </p:nvCxnSpPr>
        <p:spPr>
          <a:xfrm flipV="1">
            <a:off x="2423792" y="3789040"/>
            <a:ext cx="0" cy="1296144"/>
          </a:xfrm>
          <a:prstGeom prst="line">
            <a:avLst/>
          </a:prstGeom>
          <a:ln w="222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56" name="直接连接符 65555"/>
          <p:cNvCxnSpPr/>
          <p:nvPr/>
        </p:nvCxnSpPr>
        <p:spPr>
          <a:xfrm>
            <a:off x="1241400" y="4149080"/>
            <a:ext cx="323032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58" name="直接连接符 65557"/>
          <p:cNvCxnSpPr/>
          <p:nvPr/>
        </p:nvCxnSpPr>
        <p:spPr>
          <a:xfrm>
            <a:off x="1256032" y="4149080"/>
            <a:ext cx="0" cy="144016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59" name="直接连接符 65558"/>
          <p:cNvCxnSpPr/>
          <p:nvPr/>
        </p:nvCxnSpPr>
        <p:spPr>
          <a:xfrm>
            <a:off x="1563296" y="4033864"/>
            <a:ext cx="297600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60" name="直接连接符 65559"/>
          <p:cNvCxnSpPr/>
          <p:nvPr/>
        </p:nvCxnSpPr>
        <p:spPr>
          <a:xfrm>
            <a:off x="1563296" y="4033864"/>
            <a:ext cx="0" cy="11160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64" name="直接连接符 65563"/>
          <p:cNvCxnSpPr/>
          <p:nvPr/>
        </p:nvCxnSpPr>
        <p:spPr>
          <a:xfrm>
            <a:off x="1817464" y="3933056"/>
            <a:ext cx="323032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65" name="直接连接符 65564"/>
          <p:cNvCxnSpPr/>
          <p:nvPr/>
        </p:nvCxnSpPr>
        <p:spPr>
          <a:xfrm>
            <a:off x="1832096" y="3933056"/>
            <a:ext cx="0" cy="144016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66" name="直接连接符 65565"/>
          <p:cNvCxnSpPr/>
          <p:nvPr/>
        </p:nvCxnSpPr>
        <p:spPr>
          <a:xfrm>
            <a:off x="2122496" y="3766824"/>
            <a:ext cx="323032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67" name="直接连接符 65566"/>
          <p:cNvCxnSpPr/>
          <p:nvPr/>
        </p:nvCxnSpPr>
        <p:spPr>
          <a:xfrm>
            <a:off x="2137128" y="3766824"/>
            <a:ext cx="0" cy="144016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68" name="直接连接符 65567"/>
          <p:cNvCxnSpPr/>
          <p:nvPr/>
        </p:nvCxnSpPr>
        <p:spPr>
          <a:xfrm>
            <a:off x="2405560" y="3645024"/>
            <a:ext cx="323032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69" name="直接连接符 65568"/>
          <p:cNvCxnSpPr/>
          <p:nvPr/>
        </p:nvCxnSpPr>
        <p:spPr>
          <a:xfrm>
            <a:off x="2420192" y="3645024"/>
            <a:ext cx="0" cy="144016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70" name="直接连接符 65569"/>
          <p:cNvCxnSpPr/>
          <p:nvPr/>
        </p:nvCxnSpPr>
        <p:spPr>
          <a:xfrm>
            <a:off x="2723504" y="3533408"/>
            <a:ext cx="286800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71" name="直接连接符 65570"/>
          <p:cNvCxnSpPr/>
          <p:nvPr/>
        </p:nvCxnSpPr>
        <p:spPr>
          <a:xfrm>
            <a:off x="2736728" y="3533408"/>
            <a:ext cx="0" cy="111616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76" name="直接连接符 65575"/>
          <p:cNvCxnSpPr/>
          <p:nvPr/>
        </p:nvCxnSpPr>
        <p:spPr>
          <a:xfrm>
            <a:off x="2981624" y="3429000"/>
            <a:ext cx="323032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77" name="直接连接符 65576"/>
          <p:cNvCxnSpPr/>
          <p:nvPr/>
        </p:nvCxnSpPr>
        <p:spPr>
          <a:xfrm>
            <a:off x="2996256" y="3429000"/>
            <a:ext cx="0" cy="144016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78" name="直接连接符 65577"/>
          <p:cNvCxnSpPr/>
          <p:nvPr/>
        </p:nvCxnSpPr>
        <p:spPr>
          <a:xfrm>
            <a:off x="3294600" y="3284984"/>
            <a:ext cx="323032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79" name="直接连接符 65578"/>
          <p:cNvCxnSpPr/>
          <p:nvPr/>
        </p:nvCxnSpPr>
        <p:spPr>
          <a:xfrm>
            <a:off x="3309232" y="3284984"/>
            <a:ext cx="0" cy="144016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584" name="右大括号 65583"/>
          <p:cNvSpPr/>
          <p:nvPr/>
        </p:nvSpPr>
        <p:spPr>
          <a:xfrm rot="16200000">
            <a:off x="2282438" y="1962045"/>
            <a:ext cx="321510" cy="240358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5586" name="文本框 65585"/>
              <p:cNvSpPr txBox="1"/>
              <p:nvPr/>
            </p:nvSpPr>
            <p:spPr>
              <a:xfrm>
                <a:off x="1524769" y="1887843"/>
                <a:ext cx="2069976" cy="1100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5586" name="文本框 655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769" y="1887843"/>
                <a:ext cx="2069976" cy="1100558"/>
              </a:xfrm>
              <a:prstGeom prst="rect">
                <a:avLst/>
              </a:prstGeom>
              <a:blipFill rotWithShape="1">
                <a:blip r:embed="rId8"/>
                <a:stretch>
                  <a:fillRect l="-6" t="-57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587" name="直接连接符 65586"/>
          <p:cNvCxnSpPr/>
          <p:nvPr/>
        </p:nvCxnSpPr>
        <p:spPr>
          <a:xfrm flipV="1">
            <a:off x="3649682" y="3292184"/>
            <a:ext cx="0" cy="180020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89" name="直接连接符 65588"/>
          <p:cNvCxnSpPr/>
          <p:nvPr/>
        </p:nvCxnSpPr>
        <p:spPr>
          <a:xfrm flipV="1">
            <a:off x="1256032" y="4304796"/>
            <a:ext cx="0" cy="83322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96" name="直接箭头连接符 65595"/>
          <p:cNvCxnSpPr/>
          <p:nvPr/>
        </p:nvCxnSpPr>
        <p:spPr>
          <a:xfrm flipV="1">
            <a:off x="1256032" y="3295192"/>
            <a:ext cx="2383464" cy="1005399"/>
          </a:xfrm>
          <a:prstGeom prst="straightConnector1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0835" name="文本框 120834"/>
              <p:cNvSpPr txBox="1"/>
              <p:nvPr/>
            </p:nvSpPr>
            <p:spPr>
              <a:xfrm>
                <a:off x="987000" y="5648037"/>
                <a:ext cx="2317656" cy="8923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zh-CN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0835" name="文本框 1208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000" y="5648037"/>
                <a:ext cx="2317656" cy="892360"/>
              </a:xfrm>
              <a:prstGeom prst="rect">
                <a:avLst/>
              </a:prstGeom>
              <a:blipFill rotWithShape="1">
                <a:blip r:embed="rId9"/>
                <a:stretch>
                  <a:fillRect l="-9" t="-39" r="5" b="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836" name="直接连接符 120835"/>
          <p:cNvCxnSpPr/>
          <p:nvPr/>
        </p:nvCxnSpPr>
        <p:spPr>
          <a:xfrm flipV="1">
            <a:off x="1259632" y="5076184"/>
            <a:ext cx="2394529" cy="22215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840" name="直接箭头连接符 120839"/>
          <p:cNvCxnSpPr/>
          <p:nvPr/>
        </p:nvCxnSpPr>
        <p:spPr>
          <a:xfrm flipV="1">
            <a:off x="4732555" y="5038364"/>
            <a:ext cx="3647430" cy="14400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841" name="直接箭头连接符 120840"/>
          <p:cNvCxnSpPr/>
          <p:nvPr/>
        </p:nvCxnSpPr>
        <p:spPr>
          <a:xfrm flipV="1">
            <a:off x="4995779" y="2662100"/>
            <a:ext cx="0" cy="2808312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842" name="直接箭头连接符 120841"/>
          <p:cNvCxnSpPr/>
          <p:nvPr/>
        </p:nvCxnSpPr>
        <p:spPr>
          <a:xfrm flipV="1">
            <a:off x="4635569" y="2950132"/>
            <a:ext cx="3816424" cy="1656184"/>
          </a:xfrm>
          <a:prstGeom prst="straightConnector1">
            <a:avLst/>
          </a:prstGeom>
          <a:ln w="25400">
            <a:solidFill>
              <a:schemeClr val="accent1">
                <a:shade val="95000"/>
                <a:satMod val="10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843" name="直接连接符 120842"/>
          <p:cNvCxnSpPr/>
          <p:nvPr/>
        </p:nvCxnSpPr>
        <p:spPr>
          <a:xfrm>
            <a:off x="5427657" y="5052764"/>
            <a:ext cx="0" cy="7200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844" name="直接连接符 120843"/>
          <p:cNvCxnSpPr/>
          <p:nvPr/>
        </p:nvCxnSpPr>
        <p:spPr>
          <a:xfrm>
            <a:off x="5732457" y="5052764"/>
            <a:ext cx="0" cy="7200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845" name="直接连接符 120844"/>
          <p:cNvCxnSpPr/>
          <p:nvPr/>
        </p:nvCxnSpPr>
        <p:spPr>
          <a:xfrm>
            <a:off x="6003721" y="5052764"/>
            <a:ext cx="0" cy="7200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846" name="直接连接符 120845"/>
          <p:cNvCxnSpPr/>
          <p:nvPr/>
        </p:nvCxnSpPr>
        <p:spPr>
          <a:xfrm>
            <a:off x="6308521" y="5052764"/>
            <a:ext cx="0" cy="7200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847" name="直接连接符 120846"/>
          <p:cNvCxnSpPr/>
          <p:nvPr/>
        </p:nvCxnSpPr>
        <p:spPr>
          <a:xfrm>
            <a:off x="6591817" y="5052764"/>
            <a:ext cx="0" cy="7200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848" name="直接连接符 120847"/>
          <p:cNvCxnSpPr/>
          <p:nvPr/>
        </p:nvCxnSpPr>
        <p:spPr>
          <a:xfrm>
            <a:off x="6896617" y="5052764"/>
            <a:ext cx="0" cy="7200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849" name="直接连接符 120848"/>
          <p:cNvCxnSpPr/>
          <p:nvPr/>
        </p:nvCxnSpPr>
        <p:spPr>
          <a:xfrm>
            <a:off x="7167881" y="5052764"/>
            <a:ext cx="0" cy="7200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850" name="直接连接符 120849"/>
          <p:cNvCxnSpPr/>
          <p:nvPr/>
        </p:nvCxnSpPr>
        <p:spPr>
          <a:xfrm>
            <a:off x="7472681" y="5052764"/>
            <a:ext cx="0" cy="7200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851" name="直接连接符 120850"/>
          <p:cNvCxnSpPr/>
          <p:nvPr/>
        </p:nvCxnSpPr>
        <p:spPr>
          <a:xfrm>
            <a:off x="7803921" y="5052764"/>
            <a:ext cx="0" cy="7200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852" name="直接连接符 120851"/>
          <p:cNvCxnSpPr/>
          <p:nvPr/>
        </p:nvCxnSpPr>
        <p:spPr>
          <a:xfrm>
            <a:off x="8108721" y="5052764"/>
            <a:ext cx="0" cy="7200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0853" name="文本框 120852"/>
              <p:cNvSpPr txBox="1"/>
              <p:nvPr/>
            </p:nvSpPr>
            <p:spPr>
              <a:xfrm>
                <a:off x="4995779" y="5124772"/>
                <a:ext cx="62163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110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10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>
          <p:sp>
            <p:nvSpPr>
              <p:cNvPr id="120853" name="文本框 1208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779" y="5124772"/>
                <a:ext cx="621632" cy="261610"/>
              </a:xfrm>
              <a:prstGeom prst="rect">
                <a:avLst/>
              </a:prstGeom>
              <a:blipFill rotWithShape="1">
                <a:blip r:embed="rId2"/>
                <a:stretch>
                  <a:fillRect l="-38" t="-123" r="32" b="1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0854" name="文本框 120853"/>
              <p:cNvSpPr txBox="1"/>
              <p:nvPr/>
            </p:nvSpPr>
            <p:spPr>
              <a:xfrm>
                <a:off x="5409425" y="5339607"/>
                <a:ext cx="62163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>
          <p:sp>
            <p:nvSpPr>
              <p:cNvPr id="120854" name="文本框 1208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425" y="5339607"/>
                <a:ext cx="621632" cy="261610"/>
              </a:xfrm>
              <a:prstGeom prst="rect">
                <a:avLst/>
              </a:prstGeom>
              <a:blipFill rotWithShape="1">
                <a:blip r:embed="rId3"/>
                <a:stretch>
                  <a:fillRect l="-80" t="-201" r="74" b="1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0855" name="文本框 120854"/>
              <p:cNvSpPr txBox="1"/>
              <p:nvPr/>
            </p:nvSpPr>
            <p:spPr>
              <a:xfrm>
                <a:off x="5775514" y="5173491"/>
                <a:ext cx="62163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11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1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>
          <p:sp>
            <p:nvSpPr>
              <p:cNvPr id="120855" name="文本框 1208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514" y="5173491"/>
                <a:ext cx="621632" cy="261610"/>
              </a:xfrm>
              <a:prstGeom prst="rect">
                <a:avLst/>
              </a:prstGeom>
              <a:blipFill rotWithShape="1">
                <a:blip r:embed="rId4"/>
                <a:stretch>
                  <a:fillRect l="-30" t="-56" r="25" b="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0856" name="文本框 120855"/>
              <p:cNvSpPr txBox="1"/>
              <p:nvPr/>
            </p:nvSpPr>
            <p:spPr>
              <a:xfrm>
                <a:off x="6636230" y="5196511"/>
                <a:ext cx="6216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……</m:t>
                      </m:r>
                    </m:oMath>
                  </m:oMathPara>
                </a14:m>
                <a:endParaRPr lang="zh-CN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20856" name="文本框 1208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230" y="5196511"/>
                <a:ext cx="621632" cy="338554"/>
              </a:xfrm>
              <a:prstGeom prst="rect">
                <a:avLst/>
              </a:prstGeom>
              <a:blipFill rotWithShape="1">
                <a:blip r:embed="rId5"/>
                <a:stretch>
                  <a:fillRect l="-77" t="-90" r="72" b="1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0857" name="文本框 120856"/>
              <p:cNvSpPr txBox="1"/>
              <p:nvPr/>
            </p:nvSpPr>
            <p:spPr>
              <a:xfrm>
                <a:off x="7552219" y="5234983"/>
                <a:ext cx="39571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>
          <p:sp>
            <p:nvSpPr>
              <p:cNvPr id="120857" name="文本框 1208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219" y="5234983"/>
                <a:ext cx="395718" cy="261610"/>
              </a:xfrm>
              <a:prstGeom prst="rect">
                <a:avLst/>
              </a:prstGeom>
              <a:blipFill rotWithShape="1">
                <a:blip r:embed="rId6"/>
                <a:stretch>
                  <a:fillRect l="-41" t="-16" r="70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0858" name="文本框 120857"/>
              <p:cNvSpPr txBox="1"/>
              <p:nvPr/>
            </p:nvSpPr>
            <p:spPr>
              <a:xfrm>
                <a:off x="7863035" y="5234983"/>
                <a:ext cx="62163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11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1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>
          <p:sp>
            <p:nvSpPr>
              <p:cNvPr id="120858" name="文本框 1208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035" y="5234983"/>
                <a:ext cx="621632" cy="261610"/>
              </a:xfrm>
              <a:prstGeom prst="rect">
                <a:avLst/>
              </a:prstGeom>
              <a:blipFill rotWithShape="1">
                <a:blip r:embed="rId7"/>
                <a:stretch>
                  <a:fillRect l="-75" t="-16" r="69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859" name="直接连接符 120858"/>
          <p:cNvCxnSpPr/>
          <p:nvPr/>
        </p:nvCxnSpPr>
        <p:spPr>
          <a:xfrm flipV="1">
            <a:off x="5732457" y="4102260"/>
            <a:ext cx="0" cy="936104"/>
          </a:xfrm>
          <a:prstGeom prst="line">
            <a:avLst/>
          </a:prstGeom>
          <a:ln w="222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860" name="直接连接符 120859"/>
          <p:cNvCxnSpPr/>
          <p:nvPr/>
        </p:nvCxnSpPr>
        <p:spPr>
          <a:xfrm flipV="1">
            <a:off x="6003721" y="4033864"/>
            <a:ext cx="0" cy="1004500"/>
          </a:xfrm>
          <a:prstGeom prst="line">
            <a:avLst/>
          </a:prstGeom>
          <a:ln w="222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861" name="直接连接符 120860"/>
          <p:cNvCxnSpPr/>
          <p:nvPr/>
        </p:nvCxnSpPr>
        <p:spPr>
          <a:xfrm flipV="1">
            <a:off x="6890121" y="3598204"/>
            <a:ext cx="6496" cy="1431160"/>
          </a:xfrm>
          <a:prstGeom prst="line">
            <a:avLst/>
          </a:prstGeom>
          <a:ln w="222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863" name="直接连接符 120862"/>
          <p:cNvCxnSpPr/>
          <p:nvPr/>
        </p:nvCxnSpPr>
        <p:spPr>
          <a:xfrm flipV="1">
            <a:off x="7167881" y="3486588"/>
            <a:ext cx="0" cy="1542776"/>
          </a:xfrm>
          <a:prstGeom prst="line">
            <a:avLst/>
          </a:prstGeom>
          <a:ln w="222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864" name="直接连接符 120863"/>
          <p:cNvCxnSpPr/>
          <p:nvPr/>
        </p:nvCxnSpPr>
        <p:spPr>
          <a:xfrm flipV="1">
            <a:off x="7472681" y="3382180"/>
            <a:ext cx="0" cy="1670584"/>
          </a:xfrm>
          <a:prstGeom prst="line">
            <a:avLst/>
          </a:prstGeom>
          <a:ln w="222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865" name="直接连接符 120864"/>
          <p:cNvCxnSpPr/>
          <p:nvPr/>
        </p:nvCxnSpPr>
        <p:spPr>
          <a:xfrm flipV="1">
            <a:off x="7803921" y="3238164"/>
            <a:ext cx="0" cy="1800200"/>
          </a:xfrm>
          <a:prstGeom prst="line">
            <a:avLst/>
          </a:prstGeom>
          <a:ln w="222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866" name="直接连接符 120865"/>
          <p:cNvCxnSpPr/>
          <p:nvPr/>
        </p:nvCxnSpPr>
        <p:spPr>
          <a:xfrm flipV="1">
            <a:off x="6308521" y="3886236"/>
            <a:ext cx="0" cy="1166528"/>
          </a:xfrm>
          <a:prstGeom prst="line">
            <a:avLst/>
          </a:prstGeom>
          <a:ln w="222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867" name="直接连接符 120866"/>
          <p:cNvCxnSpPr/>
          <p:nvPr/>
        </p:nvCxnSpPr>
        <p:spPr>
          <a:xfrm flipV="1">
            <a:off x="6591817" y="3742220"/>
            <a:ext cx="0" cy="1296144"/>
          </a:xfrm>
          <a:prstGeom prst="line">
            <a:avLst/>
          </a:prstGeom>
          <a:ln w="222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868" name="直接连接符 120867"/>
          <p:cNvCxnSpPr/>
          <p:nvPr/>
        </p:nvCxnSpPr>
        <p:spPr>
          <a:xfrm>
            <a:off x="5731321" y="4125724"/>
            <a:ext cx="272400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884" name="右大括号 120883"/>
          <p:cNvSpPr/>
          <p:nvPr/>
        </p:nvSpPr>
        <p:spPr>
          <a:xfrm rot="16200000">
            <a:off x="6735862" y="1653875"/>
            <a:ext cx="321510" cy="240358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0886" name="直接连接符 120885"/>
          <p:cNvCxnSpPr/>
          <p:nvPr/>
        </p:nvCxnSpPr>
        <p:spPr>
          <a:xfrm flipV="1">
            <a:off x="5731321" y="4100902"/>
            <a:ext cx="0" cy="93746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887" name="直接箭头连接符 120886"/>
          <p:cNvCxnSpPr/>
          <p:nvPr/>
        </p:nvCxnSpPr>
        <p:spPr>
          <a:xfrm flipV="1">
            <a:off x="5731321" y="3095503"/>
            <a:ext cx="2383464" cy="1005399"/>
          </a:xfrm>
          <a:prstGeom prst="straightConnector1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888" name="直接连接符 120887"/>
          <p:cNvCxnSpPr/>
          <p:nvPr/>
        </p:nvCxnSpPr>
        <p:spPr>
          <a:xfrm flipV="1">
            <a:off x="5725788" y="5025877"/>
            <a:ext cx="2394529" cy="22215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892" name="直接连接符 120891"/>
          <p:cNvCxnSpPr/>
          <p:nvPr/>
        </p:nvCxnSpPr>
        <p:spPr>
          <a:xfrm>
            <a:off x="6003721" y="4033864"/>
            <a:ext cx="304800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893" name="直接连接符 120892"/>
          <p:cNvCxnSpPr/>
          <p:nvPr/>
        </p:nvCxnSpPr>
        <p:spPr>
          <a:xfrm>
            <a:off x="6308521" y="3886964"/>
            <a:ext cx="272400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894" name="直接连接符 120893"/>
          <p:cNvCxnSpPr/>
          <p:nvPr/>
        </p:nvCxnSpPr>
        <p:spPr>
          <a:xfrm>
            <a:off x="6591817" y="3760948"/>
            <a:ext cx="304800" cy="5876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895" name="直接连接符 120894"/>
          <p:cNvCxnSpPr/>
          <p:nvPr/>
        </p:nvCxnSpPr>
        <p:spPr>
          <a:xfrm>
            <a:off x="6896617" y="3624748"/>
            <a:ext cx="272400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896" name="直接连接符 120895"/>
          <p:cNvCxnSpPr/>
          <p:nvPr/>
        </p:nvCxnSpPr>
        <p:spPr>
          <a:xfrm>
            <a:off x="7167881" y="3491512"/>
            <a:ext cx="304800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897" name="直接连接符 120896"/>
          <p:cNvCxnSpPr/>
          <p:nvPr/>
        </p:nvCxnSpPr>
        <p:spPr>
          <a:xfrm>
            <a:off x="7477678" y="3382180"/>
            <a:ext cx="326243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898" name="直接连接符 120897"/>
          <p:cNvCxnSpPr/>
          <p:nvPr/>
        </p:nvCxnSpPr>
        <p:spPr>
          <a:xfrm>
            <a:off x="7813011" y="3238164"/>
            <a:ext cx="295710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899" name="直接连接符 120898"/>
          <p:cNvCxnSpPr/>
          <p:nvPr/>
        </p:nvCxnSpPr>
        <p:spPr>
          <a:xfrm flipV="1">
            <a:off x="8108721" y="3068960"/>
            <a:ext cx="0" cy="1983804"/>
          </a:xfrm>
          <a:prstGeom prst="line">
            <a:avLst/>
          </a:prstGeom>
          <a:ln w="222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0908" name="文本框 120907"/>
              <p:cNvSpPr txBox="1"/>
              <p:nvPr/>
            </p:nvSpPr>
            <p:spPr>
              <a:xfrm>
                <a:off x="5800387" y="1739349"/>
                <a:ext cx="2069976" cy="1100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0908" name="文本框 1209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387" y="1739349"/>
                <a:ext cx="2069976" cy="1100558"/>
              </a:xfrm>
              <a:prstGeom prst="rect">
                <a:avLst/>
              </a:prstGeom>
              <a:blipFill rotWithShape="1">
                <a:blip r:embed="rId8"/>
                <a:stretch>
                  <a:fillRect l="-14" t="-8" r="8" b="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885" name="直接连接符 120884"/>
          <p:cNvCxnSpPr/>
          <p:nvPr/>
        </p:nvCxnSpPr>
        <p:spPr>
          <a:xfrm flipV="1">
            <a:off x="8108721" y="3104964"/>
            <a:ext cx="5355" cy="1920913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0913" name="文本框 120912"/>
              <p:cNvSpPr txBox="1"/>
              <p:nvPr/>
            </p:nvSpPr>
            <p:spPr>
              <a:xfrm>
                <a:off x="4257781" y="5656297"/>
                <a:ext cx="4572000" cy="921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zh-CN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0913" name="文本框 1209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781" y="5656297"/>
                <a:ext cx="4572000" cy="921663"/>
              </a:xfrm>
              <a:prstGeom prst="rect">
                <a:avLst/>
              </a:prstGeom>
              <a:blipFill rotWithShape="1">
                <a:blip r:embed="rId10"/>
                <a:stretch>
                  <a:fillRect l="-2" t="-38" r="2" b="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914" name="文本框 120913"/>
          <p:cNvSpPr txBox="1"/>
          <p:nvPr/>
        </p:nvSpPr>
        <p:spPr>
          <a:xfrm>
            <a:off x="3524660" y="5687246"/>
            <a:ext cx="1781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注意长方形的方向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84" grpId="0" animBg="1"/>
      <p:bldP spid="65586" grpId="0"/>
      <p:bldP spid="120835" grpId="0"/>
      <p:bldP spid="120884" grpId="0" animBg="1"/>
      <p:bldP spid="120908" grpId="0"/>
      <p:bldP spid="1209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289620" y="1774219"/>
                <a:ext cx="8611235" cy="367100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3.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ln</m:t>
                      </m:r>
                      <m:d>
                        <m:dPr>
                          <m:ctrlP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ln</m:t>
                      </m:r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𝑥</m:t>
                      </m:r>
                      <m:sSubSup>
                        <m:sSubSupPr>
                          <m:ctrlP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𝑑𝑥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altLang="zh-CN" i="1" dirty="0">
                  <a:solidFill>
                    <a:srgbClr val="0000FF"/>
                  </a:solidFill>
                  <a:latin typeface="Cambria Math" panose="020405030504060302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nary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𝑑𝑥</m:t>
                              </m:r>
                            </m:num>
                            <m:den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nary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ln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𝑥</m:t>
                      </m:r>
                      <m:sSubSup>
                        <m:sSubSup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ln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20" y="1774219"/>
                <a:ext cx="8611235" cy="3671005"/>
              </a:xfrm>
              <a:prstGeom prst="rect">
                <a:avLst/>
              </a:prstGeom>
              <a:blipFill rotWithShape="1">
                <a:blip r:embed="rId1"/>
                <a:stretch>
                  <a:fillRect l="-148" t="-347" r="-147" b="-343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305148" y="556522"/>
                <a:ext cx="8611235" cy="1093376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2.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如果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单调递减，则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  <m:e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𝑑𝑥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</m:e>
                    </m:nary>
                    <m:nary>
                      <m:naryPr>
                        <m:chr m:val="∑"/>
                        <m:ctrlPr>
                          <a:rPr lang="zh-CN" alt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nary>
                  </m:oMath>
                </a14:m>
                <a:r>
                  <a:rPr lang="en-US" altLang="zh-CN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48" y="556522"/>
                <a:ext cx="8611235" cy="1093376"/>
              </a:xfrm>
              <a:prstGeom prst="rect">
                <a:avLst/>
              </a:prstGeom>
              <a:blipFill rotWithShape="1">
                <a:blip r:embed="rId2"/>
                <a:stretch>
                  <a:fillRect l="-152" t="-1186" r="-143" b="-1146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971600" y="1802312"/>
                <a:ext cx="4649093" cy="6158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prstClr val="black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求调和级数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zh-CN" alt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den>
                        </m:f>
                      </m:e>
                    </m:nary>
                  </m:oMath>
                </a14:m>
                <a:r>
                  <a:rPr lang="zh-CN" altLang="en-US" dirty="0">
                    <a:solidFill>
                      <a:prstClr val="black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的上界。</a:t>
                </a:r>
                <a:endParaRPr lang="zh-CN" altLang="en-US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802312"/>
                <a:ext cx="4649093" cy="615874"/>
              </a:xfrm>
              <a:prstGeom prst="rect">
                <a:avLst/>
              </a:prstGeom>
              <a:blipFill rotWithShape="1">
                <a:blip r:embed="rId3"/>
                <a:stretch>
                  <a:fillRect l="-1" t="-30" r="7" b="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914400" y="642620"/>
                <a:ext cx="7315200" cy="2143125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lvl="0"/>
                <a:r>
                  <a:rPr lang="en-US" altLang="zh-CN" sz="2600" dirty="0">
                    <a:solidFill>
                      <a:srgbClr val="00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4</a:t>
                </a:r>
                <a:r>
                  <a:rPr lang="zh-CN" altLang="en-US" sz="2600" dirty="0">
                    <a:solidFill>
                      <a:srgbClr val="00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𝑜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600" dirty="0">
                    <a:solidFill>
                      <a:srgbClr val="00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是否正确（   ）</a:t>
                </a:r>
                <a:endParaRPr lang="zh-CN" altLang="en-US" sz="2600" dirty="0">
                  <a:solidFill>
                    <a:srgbClr val="000000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"/>
                </p:custDataLst>
              </p:nvPr>
            </p:nvSpPr>
            <p:spPr>
              <a:xfrm>
                <a:off x="914400" y="642620"/>
                <a:ext cx="7315200" cy="214312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828800" y="2785745"/>
            <a:ext cx="640080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buNone/>
            </a:pPr>
            <a:r>
              <a:rPr lang="en-US" altLang="zh-CN" sz="2600" dirty="0">
                <a:solidFill>
                  <a:srgbClr val="00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A. </a:t>
            </a:r>
            <a:r>
              <a:rPr lang="zh-CN" altLang="en-US" sz="2600" dirty="0">
                <a:solidFill>
                  <a:srgbClr val="00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正确</a:t>
            </a:r>
            <a:endParaRPr lang="zh-CN" altLang="en-US" sz="2600" dirty="0">
              <a:solidFill>
                <a:srgbClr val="000000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1828800" y="3642995"/>
            <a:ext cx="640080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buNone/>
            </a:pPr>
            <a:r>
              <a:rPr lang="en-US" altLang="zh-CN" sz="2600" dirty="0">
                <a:solidFill>
                  <a:srgbClr val="00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B. </a:t>
            </a:r>
            <a:r>
              <a:rPr lang="zh-CN" altLang="en-US" sz="2600" dirty="0">
                <a:solidFill>
                  <a:srgbClr val="00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错误</a:t>
            </a:r>
            <a:endParaRPr lang="zh-CN" altLang="en-US" sz="2600" dirty="0">
              <a:solidFill>
                <a:srgbClr val="000000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圆角矩形 13"/>
          <p:cNvSpPr/>
          <p:nvPr>
            <p:custDataLst>
              <p:tags r:id="rId6"/>
            </p:custDataLst>
          </p:nvPr>
        </p:nvSpPr>
        <p:spPr>
          <a:xfrm>
            <a:off x="5408295" y="4959350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5940152" y="1480185"/>
            <a:ext cx="6508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</a:t>
            </a:r>
            <a:endParaRPr lang="en-US" altLang="zh-CN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9" name="组合 18"/>
          <p:cNvGrpSpPr/>
          <p:nvPr>
            <p:custDataLst>
              <p:tags r:id="rId7"/>
            </p:custDataLst>
          </p:nvPr>
        </p:nvGrpSpPr>
        <p:grpSpPr>
          <a:xfrm>
            <a:off x="0" y="0"/>
            <a:ext cx="9144000" cy="635000"/>
            <a:chOff x="0" y="0"/>
            <a:chExt cx="14400" cy="1000"/>
          </a:xfrm>
        </p:grpSpPr>
        <p:sp>
          <p:nvSpPr>
            <p:cNvPr id="15" name="TitleBackground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4400" cy="1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ColorBlock"/>
            <p:cNvSpPr/>
            <p:nvPr>
              <p:custDataLst>
                <p:tags r:id="rId9"/>
              </p:custDataLst>
            </p:nvPr>
          </p:nvSpPr>
          <p:spPr>
            <a:xfrm>
              <a:off x="0" y="0"/>
              <a:ext cx="300" cy="1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TypeText"/>
            <p:cNvSpPr txBox="1"/>
            <p:nvPr>
              <p:custDataLst>
                <p:tags r:id="rId10"/>
              </p:custDataLst>
            </p:nvPr>
          </p:nvSpPr>
          <p:spPr>
            <a:xfrm>
              <a:off x="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单选题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" name="TipText"/>
            <p:cNvSpPr txBox="1"/>
            <p:nvPr>
              <p:custDataLst>
                <p:tags r:id="rId11"/>
              </p:custDataLst>
            </p:nvPr>
          </p:nvSpPr>
          <p:spPr>
            <a:xfrm>
              <a:off x="2248" y="172"/>
              <a:ext cx="3600" cy="8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pic>
        <p:nvPicPr>
          <p:cNvPr id="4" name="图片 3" descr="tmp97FA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3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1" name="TextBox 9"/>
          <p:cNvSpPr txBox="1"/>
          <p:nvPr/>
        </p:nvSpPr>
        <p:spPr>
          <a:xfrm>
            <a:off x="3238500" y="444352"/>
            <a:ext cx="2711450" cy="67786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lstStyle/>
          <a:p>
            <a:r>
              <a:rPr lang="zh-CN" altLang="en-US" sz="4400" b="1" dirty="0">
                <a:solidFill>
                  <a:srgbClr val="558ED5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本章内容</a:t>
            </a:r>
            <a:endParaRPr lang="zh-CN" altLang="en-US" sz="4400" b="1" dirty="0">
              <a:solidFill>
                <a:srgbClr val="558ED5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0903" name="Rectangle 13"/>
          <p:cNvSpPr/>
          <p:nvPr/>
        </p:nvSpPr>
        <p:spPr>
          <a:xfrm>
            <a:off x="1187624" y="1897658"/>
            <a:ext cx="6984776" cy="2685279"/>
          </a:xfrm>
          <a:prstGeom prst="rect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lIns="92075" tIns="46038" rIns="92075" bIns="46038" anchor="ctr"/>
          <a:lstStyle/>
          <a:p>
            <a:pPr marL="899795" indent="-457200">
              <a:lnSpc>
                <a:spcPct val="150000"/>
              </a:lnSpc>
            </a:pPr>
            <a:r>
              <a:rPr lang="en-US" altLang="zh-CN" sz="3600" dirty="0">
                <a:ea typeface="楷体" panose="02010609060101010101" pitchFamily="49" charset="-122"/>
                <a:cs typeface="Times New Roman" panose="02020603050405020304" pitchFamily="18" charset="0"/>
              </a:rPr>
              <a:t>2.1  </a:t>
            </a:r>
            <a:r>
              <a:rPr lang="zh-CN" altLang="en-US" sz="3600" dirty="0">
                <a:ea typeface="楷体" panose="02010609060101010101" pitchFamily="49" charset="-122"/>
                <a:cs typeface="Times New Roman" panose="02020603050405020304" pitchFamily="18" charset="0"/>
              </a:rPr>
              <a:t>复杂性函数阶的计算</a:t>
            </a:r>
            <a:endParaRPr lang="zh-CN" altLang="en-US" sz="3600" dirty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99795" indent="-457200" algn="just">
              <a:lnSpc>
                <a:spcPct val="150000"/>
              </a:lnSpc>
            </a:pPr>
            <a:r>
              <a:rPr lang="en-US" altLang="zh-CN" sz="3600" dirty="0">
                <a:ea typeface="楷体" panose="02010609060101010101" pitchFamily="49" charset="-122"/>
                <a:cs typeface="Times New Roman" panose="02020603050405020304" pitchFamily="18" charset="0"/>
              </a:rPr>
              <a:t>2.2  </a:t>
            </a:r>
            <a:r>
              <a:rPr lang="zh-CN" altLang="en-US" sz="3600" dirty="0">
                <a:ea typeface="楷体" panose="02010609060101010101" pitchFamily="49" charset="-122"/>
                <a:cs typeface="Times New Roman" panose="02020603050405020304" pitchFamily="18" charset="0"/>
              </a:rPr>
              <a:t>和式的估计与界限</a:t>
            </a:r>
            <a:endParaRPr lang="zh-CN" altLang="en-US" sz="3600" dirty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99795" indent="-457200" algn="just">
              <a:lnSpc>
                <a:spcPct val="150000"/>
              </a:lnSpc>
            </a:pPr>
            <a:r>
              <a:rPr lang="en-US" altLang="zh-CN" sz="3600" b="1" dirty="0">
                <a:ea typeface="楷体" panose="02010609060101010101" pitchFamily="49" charset="-122"/>
                <a:cs typeface="Times New Roman" panose="02020603050405020304" pitchFamily="18" charset="0"/>
              </a:rPr>
              <a:t>2.3  </a:t>
            </a:r>
            <a:r>
              <a:rPr lang="zh-CN" altLang="en-US" sz="3600" b="1" dirty="0">
                <a:ea typeface="楷体" panose="02010609060101010101" pitchFamily="49" charset="-122"/>
                <a:cs typeface="Times New Roman" panose="02020603050405020304" pitchFamily="18" charset="0"/>
              </a:rPr>
              <a:t>递归方程</a:t>
            </a:r>
            <a:endParaRPr lang="zh-CN" altLang="en-US" sz="3600" b="1" dirty="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kern="1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递归方程</a:t>
            </a:r>
            <a:endParaRPr lang="zh-CN" altLang="en-US" kern="120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266382" y="1618344"/>
                <a:ext cx="8611235" cy="362131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例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11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表示了一种递归关系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递归方程描述了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&lt;</m:t>
                        </m:r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之间的关系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挑战：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accent6">
                        <a:lumMod val="75000"/>
                      </a:schemeClr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给定关于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chemeClr val="accent6">
                        <a:lumMod val="75000"/>
                      </a:schemeClr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的一个递推关系，</a:t>
                </a:r>
                <a:endParaRPr lang="en-US" altLang="zh-CN" dirty="0">
                  <a:solidFill>
                    <a:schemeClr val="accent6">
                      <a:lumMod val="75000"/>
                    </a:schemeClr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accent6">
                        <a:lumMod val="75000"/>
                      </a:schemeClr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找到关于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chemeClr val="accent6">
                        <a:lumMod val="75000"/>
                      </a:schemeClr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的封闭表示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例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m:rPr>
                            <m:sty m:val="p"/>
                          </m:rPr>
                          <a:rPr lang="en-US" altLang="zh-CN" b="0" i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lg</m:t>
                        </m:r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82" y="1618344"/>
                <a:ext cx="8611235" cy="3621312"/>
              </a:xfrm>
              <a:prstGeom prst="rect">
                <a:avLst/>
              </a:prstGeom>
              <a:blipFill rotWithShape="1">
                <a:blip r:embed="rId1"/>
                <a:stretch>
                  <a:fillRect l="-151" t="-361" r="-144" b="-343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itle 1"/>
          <p:cNvSpPr>
            <a:spLocks noGrp="1"/>
          </p:cNvSpPr>
          <p:nvPr>
            <p:ph type="title"/>
          </p:nvPr>
        </p:nvSpPr>
        <p:spPr>
          <a:xfrm>
            <a:off x="425450" y="220663"/>
            <a:ext cx="7886700" cy="1325562"/>
          </a:xfrm>
        </p:spPr>
        <p:txBody>
          <a:bodyPr anchor="ctr"/>
          <a:lstStyle/>
          <a:p>
            <a:r>
              <a:rPr lang="zh-CN" altLang="en-US" kern="1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递归方程的初始条件</a:t>
            </a:r>
            <a:endParaRPr lang="zh-CN" altLang="en-US" kern="120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83971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3575" y="209550"/>
            <a:ext cx="792163" cy="1096963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395537" y="1412776"/>
                <a:ext cx="8424936" cy="389638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递归方程需有基本情况或初始条件。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11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endParaRPr lang="en-US" altLang="zh-CN" dirty="0">
                  <a:solidFill>
                    <a:schemeClr val="accent6">
                      <a:lumMod val="75000"/>
                    </a:schemeClr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accent6">
                        <a:lumMod val="75000"/>
                      </a:schemeClr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不同于</a:t>
                </a:r>
                <a:endParaRPr lang="en-US" altLang="zh-CN" dirty="0">
                  <a:solidFill>
                    <a:schemeClr val="accent6">
                      <a:lumMod val="75000"/>
                    </a:schemeClr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11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000000000</m:t>
                    </m:r>
                  </m:oMath>
                </a14:m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递归方程描述了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&lt;</m:t>
                        </m:r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之间的关系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然而，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CN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b="0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，因此，我们可以忽略具体的值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7" y="1412776"/>
                <a:ext cx="8424936" cy="3896388"/>
              </a:xfrm>
              <a:prstGeom prst="rect">
                <a:avLst/>
              </a:prstGeom>
              <a:blipFill rotWithShape="1">
                <a:blip r:embed="rId2"/>
                <a:stretch>
                  <a:fillRect l="-157" t="-340" r="-147" b="-311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25450" y="5445224"/>
                <a:ext cx="8395024" cy="1200329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忽略边界条件</a:t>
                </a:r>
                <a:r>
                  <a:rPr lang="zh-CN" altLang="en-US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：</a:t>
                </a:r>
                <a:endParaRPr lang="en-US" altLang="zh-CN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对于一个常量规模的输入，算法运行时间为常量，对于足够小的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为常量，改变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不会改变函数的增长阶。</a:t>
                </a:r>
                <a:endParaRPr lang="en-US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50" y="5445224"/>
                <a:ext cx="8395024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113" t="-802" r="-110" b="-770"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5496" y="255905"/>
            <a:ext cx="907300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高等数学函数的有界性</a:t>
            </a:r>
            <a:endParaRPr lang="zh-CN" altLang="en-US" sz="4000" b="1" dirty="0">
              <a:solidFill>
                <a:srgbClr val="7030A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8490" y="1200150"/>
            <a:ext cx="7481902" cy="559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-3429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函数的有界性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827584" y="1997950"/>
                <a:ext cx="7786439" cy="396938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t">
                <a:spAutoFit/>
              </a:bodyPr>
              <a:lstStyle/>
              <a:p>
                <a:pPr marL="0" lvl="1" indent="457200">
                  <a:lnSpc>
                    <a:spcPct val="150000"/>
                  </a:lnSpc>
                </a:pP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设函数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的定义域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𝐷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，数集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𝑋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。如果存在数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𝐾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，对任意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𝑥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𝑋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，都有</a:t>
                </a:r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0"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𝐾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0" lvl="1">
                  <a:lnSpc>
                    <a:spcPct val="150000"/>
                  </a:lnSpc>
                </a:pP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则称函数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𝑋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上有上界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𝐾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。如果存在数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𝐾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，对任一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𝑥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𝑋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，都有</a:t>
                </a:r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0"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0" lvl="1">
                  <a:lnSpc>
                    <a:spcPct val="150000"/>
                  </a:lnSpc>
                </a:pP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则称函数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𝑋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上有下界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𝐾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zh-CN" altLang="en-US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997950"/>
                <a:ext cx="7786439" cy="3969385"/>
              </a:xfrm>
              <a:prstGeom prst="rect">
                <a:avLst/>
              </a:prstGeom>
              <a:blipFill rotWithShape="1">
                <a:blip r:embed="rId1"/>
                <a:stretch>
                  <a:fillRect l="-2" t="-6" r="3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R}T2PHRJH[D[A{G@6X3`6EB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4509120"/>
            <a:ext cx="1403350" cy="204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ldLvl="0" animBg="1"/>
      <p:bldP spid="3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861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23528" y="1196752"/>
                <a:ext cx="8640960" cy="5342656"/>
              </a:xfr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342900" marR="0" indent="-342900" algn="just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</a:pPr>
                <a:r>
                  <a:rPr kumimoji="0" lang="zh-CN" altLang="en-US" sz="3200" i="0" u="none" strike="noStrike" kern="1200" cap="none" spc="0" normalizeH="0" baseline="0" noProof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替换（代入）方法</a:t>
                </a:r>
                <a:r>
                  <a:rPr kumimoji="0" lang="en-US" altLang="zh-CN" sz="3200" i="0" u="none" strike="noStrike" kern="1200" cap="none" spc="0" normalizeH="0" baseline="0" noProof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</a:t>
                </a:r>
                <a:endParaRPr kumimoji="0" lang="en-US" altLang="zh-CN" sz="3200" i="0" u="none" strike="noStrike" kern="1200" cap="none" spc="0" normalizeH="0" baseline="0" noProof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742950" marR="0" lvl="1" indent="-285750" algn="just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–"/>
                </a:pPr>
                <a:r>
                  <a:rPr kumimoji="0" lang="zh-CN" altLang="en-US" sz="2800" i="0" u="none" strike="noStrike" kern="1200" cap="none" spc="0" normalizeH="0" baseline="0" noProof="1">
                    <a:solidFill>
                      <a:schemeClr val="accent2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首先猜想</a:t>
                </a:r>
                <a:r>
                  <a:rPr lang="zh-CN" altLang="en-US" noProof="1">
                    <a:solidFill>
                      <a:schemeClr val="accent2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endParaRPr kumimoji="0" lang="en-US" altLang="zh-CN" sz="2800" i="0" u="none" strike="noStrike" kern="1200" cap="none" spc="0" normalizeH="0" baseline="0" noProof="1">
                  <a:solidFill>
                    <a:schemeClr val="accent2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742950" marR="0" lvl="1" indent="-285750" algn="just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–"/>
                </a:pPr>
                <a:r>
                  <a:rPr kumimoji="0" lang="zh-CN" altLang="en-US" sz="3200" i="0" u="none" strike="noStrike" kern="1200" cap="none" spc="0" normalizeH="0" baseline="0" noProof="1">
                    <a:solidFill>
                      <a:schemeClr val="accent2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然后用（第二）数学归纳法证明</a:t>
                </a:r>
                <a:r>
                  <a:rPr lang="zh-CN" altLang="en-US" noProof="1">
                    <a:solidFill>
                      <a:schemeClr val="accent2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kumimoji="0" lang="en-US" altLang="zh-CN" sz="2800" i="0" u="none" strike="noStrike" kern="1200" cap="none" spc="0" normalizeH="0" baseline="0" noProof="1">
                  <a:solidFill>
                    <a:schemeClr val="accent2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marR="0" indent="-342900" algn="just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</a:pPr>
                <a:r>
                  <a:rPr kumimoji="0" lang="zh-CN" altLang="en-US" sz="3200" i="0" u="none" strike="noStrike" kern="1200" cap="none" spc="0" normalizeH="0" baseline="0" noProof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迭代（</a:t>
                </a:r>
                <a:r>
                  <a:rPr kumimoji="0" lang="zh-CN" altLang="en-US" sz="3200" i="0" u="none" strike="noStrike" kern="1200" cap="none" spc="0" normalizeH="0" baseline="0" noProof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递归树</a:t>
                </a:r>
                <a:r>
                  <a:rPr kumimoji="0" lang="zh-CN" altLang="en-US" sz="3200" i="0" u="none" strike="noStrike" kern="1200" cap="none" spc="0" normalizeH="0" baseline="0" noProof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）方法</a:t>
                </a:r>
                <a:r>
                  <a:rPr kumimoji="0" lang="en-US" altLang="zh-CN" sz="3200" i="0" u="none" strike="noStrike" kern="1200" cap="none" spc="0" normalizeH="0" baseline="0" noProof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</a:t>
                </a:r>
                <a:endParaRPr kumimoji="0" lang="en-US" altLang="zh-CN" sz="3200" i="0" u="none" strike="noStrike" kern="1200" cap="none" spc="0" normalizeH="0" baseline="0" noProof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742950" marR="0" lvl="1" indent="-285750" algn="just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–"/>
                </a:pPr>
                <a:r>
                  <a:rPr kumimoji="0" lang="zh-CN" altLang="en-US" sz="3200" i="0" u="none" strike="noStrike" kern="1200" cap="none" spc="0" normalizeH="0" baseline="0" noProof="1">
                    <a:solidFill>
                      <a:schemeClr val="accent2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画出递归树，</a:t>
                </a:r>
                <a:endParaRPr kumimoji="0" lang="zh-CN" altLang="en-US" sz="3200" i="0" u="none" strike="noStrike" kern="1200" cap="none" spc="0" normalizeH="0" baseline="0" noProof="1">
                  <a:solidFill>
                    <a:schemeClr val="accent2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742950" marR="0" lvl="1" indent="-285750" algn="just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–"/>
                </a:pPr>
                <a:r>
                  <a:rPr kumimoji="0" lang="zh-CN" altLang="en-US" sz="3200" i="0" u="none" strike="noStrike" kern="1200" cap="none" spc="0" normalizeH="0" baseline="0" noProof="1">
                    <a:solidFill>
                      <a:schemeClr val="accent2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把方程转化为一个和式，</a:t>
                </a:r>
                <a:endParaRPr kumimoji="0" lang="zh-CN" altLang="en-US" sz="3200" i="0" u="none" strike="noStrike" kern="1200" cap="none" spc="0" normalizeH="0" baseline="0" noProof="1">
                  <a:solidFill>
                    <a:schemeClr val="accent2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742950" marR="0" lvl="1" indent="-285750" algn="just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–"/>
                </a:pPr>
                <a:r>
                  <a:rPr kumimoji="0" lang="zh-CN" altLang="en-US" sz="3200" i="0" u="none" strike="noStrike" kern="1200" cap="none" spc="0" normalizeH="0" baseline="0" noProof="1">
                    <a:solidFill>
                      <a:schemeClr val="accent2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然后用估计和的方法来求解</a:t>
                </a:r>
                <a:r>
                  <a:rPr lang="zh-CN" altLang="en-US" sz="3200" noProof="1">
                    <a:solidFill>
                      <a:schemeClr val="accent2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kumimoji="0" lang="en-US" altLang="zh-CN" sz="3200" i="0" u="none" strike="noStrike" kern="1200" cap="none" spc="0" normalizeH="0" baseline="0" noProof="1">
                  <a:solidFill>
                    <a:schemeClr val="accent2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marR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</a:pPr>
                <a:r>
                  <a:rPr kumimoji="0" lang="en-US" altLang="zh-CN" sz="3200" i="0" u="none" strike="noStrike" kern="1200" cap="none" spc="0" normalizeH="0" baseline="0" noProof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Master</a:t>
                </a:r>
                <a:r>
                  <a:rPr kumimoji="0" lang="zh-CN" altLang="en-US" sz="3200" i="0" u="none" strike="noStrike" kern="1200" cap="none" spc="0" normalizeH="0" baseline="0" noProof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定理方法</a:t>
                </a:r>
                <a:r>
                  <a:rPr kumimoji="0" lang="en-US" altLang="zh-CN" sz="3200" i="0" u="none" strike="noStrike" kern="1200" cap="none" spc="0" normalizeH="0" baseline="0" noProof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</a:t>
                </a:r>
                <a:endParaRPr kumimoji="0" lang="en-US" altLang="zh-CN" sz="3200" i="0" u="none" strike="noStrike" kern="1200" cap="none" spc="0" normalizeH="0" baseline="0" noProof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eaLnBrk="1" hangingPunct="1"/>
                <a:r>
                  <a:rPr kumimoji="0" lang="zh-CN" altLang="en-US" i="0" u="none" strike="noStrike" kern="1200" cap="none" spc="0" normalizeH="0" baseline="0" noProof="1">
                    <a:solidFill>
                      <a:schemeClr val="accent2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求解型为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zh-CN" altLang="en-US" i="0" u="none" strike="noStrike" kern="1200" cap="none" spc="0" normalizeH="0" baseline="0" noProof="1">
                    <a:solidFill>
                      <a:schemeClr val="accent2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的递归方程。</a:t>
                </a:r>
                <a:r>
                  <a:rPr kumimoji="0" lang="zh-CN" altLang="en-US" i="0" u="none" strike="noStrike" kern="1200" cap="none" spc="0" normalizeH="0" baseline="0" noProof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endParaRPr kumimoji="0" lang="zh-CN" altLang="en-US" i="0" u="none" strike="noStrike" kern="1200" cap="none" spc="0" normalizeH="0" baseline="0" noProof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8611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196752"/>
                <a:ext cx="8640960" cy="5342656"/>
              </a:xfrm>
              <a:blipFill rotWithShape="1">
                <a:blip r:embed="rId1"/>
                <a:stretch>
                  <a:fillRect l="-151" t="-245" r="-145" b="-234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994" name="Rectangle 4"/>
          <p:cNvSpPr/>
          <p:nvPr/>
        </p:nvSpPr>
        <p:spPr>
          <a:xfrm>
            <a:off x="468313" y="533400"/>
            <a:ext cx="8599487" cy="533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/>
            <a:r>
              <a:rPr lang="zh-CN" altLang="en-US" sz="44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求解递归方程的三个主要方法</a:t>
            </a:r>
            <a:endParaRPr lang="zh-CN" altLang="en-US" sz="44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6136" y="2828835"/>
            <a:ext cx="3096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2F12DE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这一部分对应于</a:t>
            </a:r>
            <a:r>
              <a:rPr lang="en-US" altLang="zh-CN" dirty="0">
                <a:solidFill>
                  <a:srgbClr val="2F12DE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《</a:t>
            </a:r>
            <a:r>
              <a:rPr lang="zh-CN" altLang="en-US" dirty="0">
                <a:solidFill>
                  <a:srgbClr val="2F12DE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算法导论</a:t>
            </a:r>
            <a:r>
              <a:rPr lang="en-US" altLang="zh-CN" dirty="0">
                <a:solidFill>
                  <a:srgbClr val="2F12DE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》</a:t>
            </a:r>
            <a:r>
              <a:rPr lang="zh-CN" altLang="en-US" dirty="0">
                <a:solidFill>
                  <a:srgbClr val="2F12DE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第三版的</a:t>
            </a:r>
            <a:r>
              <a:rPr lang="en-US" altLang="zh-CN" dirty="0">
                <a:solidFill>
                  <a:srgbClr val="2F12DE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4.3-4.5</a:t>
            </a:r>
            <a:r>
              <a:rPr lang="zh-CN" altLang="en-US" dirty="0">
                <a:solidFill>
                  <a:srgbClr val="2F12DE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节</a:t>
            </a:r>
            <a:endParaRPr lang="zh-CN" altLang="en-US" dirty="0">
              <a:solidFill>
                <a:srgbClr val="2F12DE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75" name="Rectangle 19"/>
          <p:cNvSpPr>
            <a:spLocks noChangeArrowheads="1"/>
          </p:cNvSpPr>
          <p:nvPr/>
        </p:nvSpPr>
        <p:spPr bwMode="auto">
          <a:xfrm>
            <a:off x="3235411" y="254635"/>
            <a:ext cx="2441402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kumimoji="0" lang="zh-CN" altLang="en-US" sz="4400" b="1" i="0" u="none" strike="noStrike" kern="1200" cap="none" spc="0" normalizeH="0" baseline="0" noProof="1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替换方法</a:t>
            </a:r>
            <a:r>
              <a:rPr kumimoji="0" lang="zh-CN" altLang="en-US" sz="3600" b="1" i="0" u="none" strike="noStrike" kern="1200" cap="none" spc="0" normalizeH="0" baseline="0" noProof="1">
                <a:solidFill>
                  <a:srgbClr val="6633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endParaRPr kumimoji="0" lang="zh-CN" altLang="en-US" sz="3600" b="1" i="0" u="none" strike="noStrike" kern="1200" cap="none" spc="0" normalizeH="0" baseline="0" noProof="1">
              <a:solidFill>
                <a:srgbClr val="663300"/>
              </a:solidFill>
              <a:effectLst>
                <a:outerShdw blurRad="38100" dist="38100" dir="2700000">
                  <a:srgbClr val="C0C0C0"/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251520" y="1556792"/>
                <a:ext cx="8712969" cy="528959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解：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根据经验，猜测其解为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 = 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altLang="zh-CN" i="0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lg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，要求证明：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∃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≤ </m:t>
                    </m:r>
                    <m:r>
                      <a:rPr lang="en-US" altLang="zh-CN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𝑐𝑛</m:t>
                    </m:r>
                    <m:r>
                      <m:rPr>
                        <m:sty m:val="p"/>
                      </m:rPr>
                      <a:rPr lang="en-US" altLang="zh-CN" i="0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lg</m:t>
                    </m:r>
                    <m:r>
                      <a:rPr lang="en-US" altLang="zh-CN" b="0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r>
                  <a:rPr lang="zh-CN" altLang="en-US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𝑂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定义所得）</a:t>
                </a:r>
                <a:endParaRPr lang="zh-CN" altLang="en-US" dirty="0">
                  <a:solidFill>
                    <a:srgbClr val="FF0000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归纳法证明（第二数学归纳法）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）假设对于正整数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CN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都成立，当</a:t>
                </a:r>
                <a14:m>
                  <m:oMath xmlns:m="http://schemas.openxmlformats.org/officeDocument/2006/math">
                    <m:r>
                      <a:rPr lang="zh-CN" altLang="en-US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altLang="zh-CN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，那么</a:t>
                </a:r>
                <a:endParaRPr lang="en-US" altLang="zh-CN" i="1" dirty="0">
                  <a:latin typeface="Cambria Math" panose="020405030504060302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i="1" dirty="0" smtClean="0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⌊"/>
                              <m:endChr m:val="⌋"/>
                              <m:ctrlPr>
                                <a:rPr lang="en-US" altLang="zh-CN" i="1" dirty="0" smtClean="0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i="1" dirty="0" smtClean="0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 dirty="0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zh-CN" i="1" dirty="0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altLang="zh-CN" i="1" dirty="0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≤</m:t>
                      </m:r>
                      <m:r>
                        <a:rPr lang="zh-CN" altLang="en-US" i="1" dirty="0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𝑐</m:t>
                      </m:r>
                      <m:d>
                        <m:dPr>
                          <m:begChr m:val="⌊"/>
                          <m:endChr m:val="⌋"/>
                          <m:ctrlPr>
                            <a:rPr lang="zh-CN" altLang="en-US" i="1" dirty="0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 dirty="0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 dirty="0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i="1" dirty="0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func>
                        <m:funcPr>
                          <m:ctrlPr>
                            <a:rPr lang="en-US" altLang="zh-CN" i="1" dirty="0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i="0" dirty="0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lg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 dirty="0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en-US" altLang="zh-CN" i="1" dirty="0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i="1" dirty="0">
                                          <a:solidFill>
                                            <a:srgbClr val="2F12DE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CN" altLang="en-US" i="1" dirty="0">
                                          <a:solidFill>
                                            <a:srgbClr val="2F12DE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altLang="zh-CN" i="1" dirty="0">
                                          <a:solidFill>
                                            <a:srgbClr val="2F12DE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）验证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时，</a:t>
                </a:r>
                <a:endParaRPr lang="zh-CN" altLang="en-US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⌊"/>
                              <m:endChr m:val="⌋"/>
                              <m:ctrlP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altLang="zh-CN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≤ </m:t>
                      </m:r>
                      <m:r>
                        <a:rPr lang="en-US" altLang="zh-CN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zh-CN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𝑐</m:t>
                          </m:r>
                          <m:d>
                            <m:dPr>
                              <m:begChr m:val="⌊"/>
                              <m:endChr m:val="⌋"/>
                              <m:ctrlPr>
                                <a:rPr lang="zh-CN" altLang="en-US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i="0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lg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⌊"/>
                                      <m:endChr m:val="⌋"/>
                                      <m:ctrlPr>
                                        <a:rPr lang="en-US" altLang="zh-CN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楷体" panose="02010609060101010101" pitchFamily="49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zh-CN" altLang="en-US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楷体" panose="02010609060101010101" pitchFamily="49" charset="-122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楷体" panose="02010609060101010101" pitchFamily="49" charset="-122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 ≤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i="0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lg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+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𝑛</m:t>
                      </m:r>
                    </m:oMath>
                  </m:oMathPara>
                </a14:m>
                <a:endParaRPr lang="en-US" altLang="zh-CN" b="0" i="1" dirty="0">
                  <a:solidFill>
                    <a:srgbClr val="0000FF"/>
                  </a:solidFill>
                  <a:latin typeface="Cambria Math" panose="020405030504060302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            </m:t>
                      </m:r>
                      <m:r>
                        <a:rPr lang="en-US" altLang="zh-CN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 </m:t>
                      </m:r>
                      <m:r>
                        <a:rPr lang="en-US" altLang="zh-CN" i="1" dirty="0" err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𝑐𝑛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i="0" dirty="0" err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lg</m:t>
                      </m:r>
                      <m:r>
                        <a:rPr lang="en-US" altLang="zh-CN" b="0" i="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i="1" dirty="0" err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 – </m:t>
                      </m:r>
                      <m:r>
                        <a:rPr lang="en-US" altLang="zh-CN" i="1" dirty="0" err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𝑐𝑛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lg</m:t>
                      </m:r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 + </m:t>
                      </m:r>
                      <m:r>
                        <a:rPr lang="en-US" altLang="zh-CN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altLang="zh-CN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 </m:t>
                      </m:r>
                      <m:r>
                        <a:rPr lang="en-US" altLang="zh-CN" i="1" dirty="0" err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𝑐𝑛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b="0" i="0" dirty="0" err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lg</m:t>
                      </m:r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i="1" dirty="0" err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 – </m:t>
                      </m:r>
                      <m:r>
                        <a:rPr lang="en-US" altLang="zh-CN" i="1" dirty="0" err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𝑐𝑛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 +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𝑛</m:t>
                      </m:r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25000"/>
                  </a:lnSpc>
                </a:pP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           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≤ </m:t>
                    </m:r>
                    <m:r>
                      <a:rPr lang="en-US" altLang="zh-CN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𝑐𝑛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0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lg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当</a:t>
                </a:r>
                <a:r>
                  <a:rPr lang="zh-CN" altLang="en-US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≥ 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zh-CN" altLang="en-US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556792"/>
                <a:ext cx="8712969" cy="5289590"/>
              </a:xfrm>
              <a:prstGeom prst="rect">
                <a:avLst/>
              </a:prstGeom>
              <a:blipFill rotWithShape="1">
                <a:blip r:embed="rId1"/>
                <a:stretch>
                  <a:fillRect l="-146" t="-248" r="-144" b="-232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251520" y="836712"/>
                <a:ext cx="8712969" cy="645048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1.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求解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⌊"/>
                            <m:endChr m:val="⌋"/>
                            <m:ctrlPr>
                              <a:rPr lang="en-US" altLang="zh-CN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的上界。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836712"/>
                <a:ext cx="8712969" cy="645048"/>
              </a:xfrm>
              <a:prstGeom prst="rect">
                <a:avLst/>
              </a:prstGeom>
              <a:blipFill rotWithShape="1">
                <a:blip r:embed="rId2"/>
                <a:stretch>
                  <a:fillRect l="-146" t="-2033" r="-144" b="-1922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75" name="Rectangle 19"/>
          <p:cNvSpPr>
            <a:spLocks noChangeArrowheads="1"/>
          </p:cNvSpPr>
          <p:nvPr/>
        </p:nvSpPr>
        <p:spPr bwMode="auto">
          <a:xfrm>
            <a:off x="3235411" y="254635"/>
            <a:ext cx="2441402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kumimoji="0" lang="zh-CN" altLang="en-US" sz="4400" b="1" i="0" u="none" strike="noStrike" kern="1200" cap="none" spc="0" normalizeH="0" baseline="0" noProof="1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替换方法</a:t>
            </a:r>
            <a:r>
              <a:rPr kumimoji="0" lang="zh-CN" altLang="en-US" sz="3600" b="1" i="0" u="none" strike="noStrike" kern="1200" cap="none" spc="0" normalizeH="0" baseline="0" noProof="1">
                <a:solidFill>
                  <a:srgbClr val="6633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endParaRPr kumimoji="0" lang="zh-CN" altLang="en-US" sz="3600" b="1" i="0" u="none" strike="noStrike" kern="1200" cap="none" spc="0" normalizeH="0" baseline="0" noProof="1">
              <a:solidFill>
                <a:srgbClr val="663300"/>
              </a:solidFill>
              <a:effectLst>
                <a:outerShdw blurRad="38100" dist="38100" dir="2700000">
                  <a:srgbClr val="C0C0C0"/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395537" y="2132856"/>
                <a:ext cx="8568952" cy="223824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解：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初始条件不成立时，往后推，看是否成立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altLang="zh-CN" b="0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lg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，与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矛盾；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d>
                      <m:dPr>
                        <m:begChr m:val="⌊"/>
                        <m:endChr m:val="⌋"/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/</m:t>
                        </m:r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)+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𝑐</m:t>
                    </m:r>
                    <m:r>
                      <a:rPr lang="zh-CN" altLang="en-US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b="0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zh-CN" altLang="en-US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lg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，只需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，成立。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7" y="2132856"/>
                <a:ext cx="8568952" cy="2238241"/>
              </a:xfrm>
              <a:prstGeom prst="rect">
                <a:avLst/>
              </a:prstGeom>
              <a:blipFill rotWithShape="1">
                <a:blip r:embed="rId1"/>
                <a:stretch>
                  <a:fillRect l="-155" t="-591" r="-146" b="-550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395537" y="1361130"/>
                <a:ext cx="8568952" cy="645048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1.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求解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⌊"/>
                            <m:endChr m:val="⌋"/>
                            <m:ctrlPr>
                              <a:rPr lang="en-US" altLang="zh-CN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的上界。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7" y="1361130"/>
                <a:ext cx="8568952" cy="645048"/>
              </a:xfrm>
              <a:prstGeom prst="rect">
                <a:avLst/>
              </a:prstGeom>
              <a:blipFill rotWithShape="1">
                <a:blip r:embed="rId2"/>
                <a:stretch>
                  <a:fillRect l="-155" t="-2019" r="-146" b="-1936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6"/>
              <p:cNvSpPr txBox="1"/>
              <p:nvPr/>
            </p:nvSpPr>
            <p:spPr>
              <a:xfrm>
                <a:off x="395537" y="4509120"/>
                <a:ext cx="8568952" cy="156966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渐进符号</a:t>
                </a:r>
                <a:r>
                  <a:rPr lang="zh-CN" altLang="en-US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只要求：</a:t>
                </a:r>
                <a:endParaRPr lang="en-US" altLang="zh-CN" dirty="0">
                  <a:solidFill>
                    <a:srgbClr val="FF0000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noProof="1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sym typeface="+mn-ea"/>
                      </a:rPr>
                      <m:t>∃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，当 </a:t>
                </a:r>
                <a14:m>
                  <m:oMath xmlns:m="http://schemas.openxmlformats.org/officeDocument/2006/math">
                    <m:r>
                      <a:rPr lang="en-US" altLang="zh-CN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noProof="1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时，有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≤ </m:t>
                    </m:r>
                    <m:r>
                      <a:rPr lang="en-US" altLang="zh-CN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𝑐𝑛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lg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noProof="1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。</a:t>
                </a:r>
                <a:endParaRPr lang="en-US" altLang="zh-CN" noProof="1">
                  <a:solidFill>
                    <a:srgbClr val="FF0000"/>
                  </a:solidFill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r>
                  <a:rPr lang="zh-CN" altLang="en-US" noProof="1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对于大多数递归式而言，扩展边界条件使得归纳假设对较小的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rgbClr val="2F12DE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noProof="1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成立，是一种简单直接的方法。</a:t>
                </a:r>
                <a:endParaRPr lang="en-US" altLang="zh-CN" dirty="0">
                  <a:solidFill>
                    <a:srgbClr val="FF0000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7" y="4509120"/>
                <a:ext cx="8568952" cy="1569660"/>
              </a:xfrm>
              <a:prstGeom prst="rect">
                <a:avLst/>
              </a:prstGeom>
              <a:blipFill rotWithShape="1">
                <a:blip r:embed="rId3"/>
                <a:stretch>
                  <a:fillRect l="-155" t="-849" r="-146" b="-773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/>
        </p:nvSpPr>
        <p:spPr>
          <a:xfrm>
            <a:off x="1925706" y="6237312"/>
            <a:ext cx="5292587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2F12D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考虑一下向下取整符号可不可以去掉</a:t>
            </a:r>
            <a:endParaRPr lang="zh-CN" altLang="en-US" dirty="0">
              <a:solidFill>
                <a:srgbClr val="2F12D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75" name="Rectangle 19"/>
          <p:cNvSpPr>
            <a:spLocks noChangeArrowheads="1"/>
          </p:cNvSpPr>
          <p:nvPr/>
        </p:nvSpPr>
        <p:spPr bwMode="auto">
          <a:xfrm>
            <a:off x="2813534" y="300832"/>
            <a:ext cx="272477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kumimoji="0" lang="zh-CN" altLang="en-US" sz="4400" b="1" i="0" u="none" strike="noStrike" kern="1200" cap="none" spc="0" normalizeH="0" baseline="0" noProof="1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替换方法</a:t>
            </a:r>
            <a:r>
              <a:rPr kumimoji="0" lang="zh-CN" altLang="en-US" sz="3600" b="1" i="0" u="none" strike="noStrike" kern="1200" cap="none" spc="0" normalizeH="0" baseline="0" noProof="1">
                <a:solidFill>
                  <a:srgbClr val="6633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endParaRPr kumimoji="0" lang="zh-CN" altLang="en-US" sz="3600" b="1" i="0" u="none" strike="noStrike" kern="1200" cap="none" spc="0" normalizeH="0" baseline="0" noProof="1">
              <a:solidFill>
                <a:srgbClr val="663300"/>
              </a:solidFill>
              <a:effectLst>
                <a:outerShdw blurRad="38100" dist="38100" dir="2700000">
                  <a:srgbClr val="C0C0C0"/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70677" name="Text Box 21"/>
          <p:cNvSpPr txBox="1">
            <a:spLocks noChangeArrowheads="1"/>
          </p:cNvSpPr>
          <p:nvPr/>
        </p:nvSpPr>
        <p:spPr bwMode="auto">
          <a:xfrm>
            <a:off x="2591780" y="5373216"/>
            <a:ext cx="3960440" cy="5847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kumimoji="0" lang="zh-CN" altLang="en-US" sz="3200" b="0" i="0" u="none" strike="noStrike" kern="1200" cap="none" spc="0" normalizeH="0" baseline="0" noProof="1">
                <a:solidFill>
                  <a:srgbClr val="2F12DE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证明：用数学归纳法</a:t>
            </a:r>
            <a:endParaRPr kumimoji="0" lang="en-US" altLang="zh-CN" sz="3200" b="0" i="0" u="none" strike="noStrike" kern="1200" cap="none" spc="0" normalizeH="0" baseline="0" noProof="1">
              <a:solidFill>
                <a:srgbClr val="2F12DE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287524" y="995365"/>
                <a:ext cx="8568952" cy="1137491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zh-CN" altLang="en-US" sz="3200" b="1" noProof="1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猜测方法</a:t>
                </a:r>
                <a:r>
                  <a:rPr lang="en-US" altLang="zh-CN" sz="3200" b="1" noProof="1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zh-CN" altLang="en-US" sz="3200" b="1" noProof="1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：联想已知的</a:t>
                </a:r>
                <a14:m>
                  <m:oMath xmlns:m="http://schemas.openxmlformats.org/officeDocument/2006/math">
                    <m:r>
                      <a:rPr lang="en-US" altLang="zh-CN" sz="32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32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32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altLang="zh-CN" sz="32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2.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求解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17</m:t>
                        </m:r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24" y="995365"/>
                <a:ext cx="8568952" cy="1137491"/>
              </a:xfrm>
              <a:prstGeom prst="rect">
                <a:avLst/>
              </a:prstGeom>
              <a:blipFill rotWithShape="1">
                <a:blip r:embed="rId1"/>
                <a:stretch>
                  <a:fillRect l="-154" t="-1145" r="-147" b="-1070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287524" y="2208312"/>
                <a:ext cx="8568952" cy="298139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解：猜测：</a:t>
                </a:r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17</m:t>
                        </m:r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只相差一个常数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17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充分大时，</a:t>
                </a:r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17</m:t>
                        </m:r>
                      </m:e>
                    </m:d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的差别并不大，因为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17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与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相差小。我们可以猜测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lg</m:t>
                    </m:r>
                    <m:r>
                      <a:rPr lang="en-US" altLang="zh-CN" b="0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24" y="2208312"/>
                <a:ext cx="8568952" cy="2981394"/>
              </a:xfrm>
              <a:prstGeom prst="rect">
                <a:avLst/>
              </a:prstGeom>
              <a:blipFill rotWithShape="1">
                <a:blip r:embed="rId2"/>
                <a:stretch>
                  <a:fillRect l="-154" t="-440" r="-147" b="-410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7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75" name="Rectangle 19"/>
          <p:cNvSpPr>
            <a:spLocks noChangeArrowheads="1"/>
          </p:cNvSpPr>
          <p:nvPr/>
        </p:nvSpPr>
        <p:spPr bwMode="auto">
          <a:xfrm>
            <a:off x="2813534" y="300832"/>
            <a:ext cx="272477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kumimoji="0" lang="zh-CN" altLang="en-US" sz="4400" b="1" i="0" u="none" strike="noStrike" kern="1200" cap="none" spc="0" normalizeH="0" baseline="0" noProof="1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替换方法</a:t>
            </a:r>
            <a:r>
              <a:rPr kumimoji="0" lang="zh-CN" altLang="en-US" sz="3600" b="1" i="0" u="none" strike="noStrike" kern="1200" cap="none" spc="0" normalizeH="0" baseline="0" noProof="1">
                <a:solidFill>
                  <a:srgbClr val="6633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endParaRPr kumimoji="0" lang="zh-CN" altLang="en-US" sz="3600" b="1" i="0" u="none" strike="noStrike" kern="1200" cap="none" spc="0" normalizeH="0" baseline="0" noProof="1">
              <a:solidFill>
                <a:srgbClr val="663300"/>
              </a:solidFill>
              <a:effectLst>
                <a:outerShdw blurRad="38100" dist="38100" dir="2700000">
                  <a:srgbClr val="C0C0C0"/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188242" y="995365"/>
                <a:ext cx="8748971" cy="645048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2.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求解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17</m:t>
                        </m:r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242" y="995365"/>
                <a:ext cx="8748971" cy="645048"/>
              </a:xfrm>
              <a:prstGeom prst="rect">
                <a:avLst/>
              </a:prstGeom>
              <a:blipFill rotWithShape="1">
                <a:blip r:embed="rId1"/>
                <a:stretch>
                  <a:fillRect l="-148" t="-2018" r="-143" b="-1937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179512" y="1700808"/>
                <a:ext cx="8748972" cy="508645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解：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）不验证初始条件了。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）假设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CN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都成立，即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i="1" dirty="0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i="1" dirty="0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≤</m:t>
                      </m:r>
                      <m:r>
                        <a:rPr lang="zh-CN" altLang="en-US" i="1" dirty="0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altLang="zh-CN" b="0" i="1" dirty="0" smtClean="0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𝑛</m:t>
                      </m:r>
                      <m:r>
                        <m:rPr>
                          <m:sty m:val="p"/>
                        </m:rPr>
                        <a:rPr lang="en-US" altLang="zh-CN" b="0" i="0" dirty="0" smtClean="0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lg</m:t>
                      </m:r>
                      <m:r>
                        <a:rPr lang="en-US" altLang="zh-CN" b="0" i="1" dirty="0" smtClean="0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b="0" i="1" dirty="0" smtClean="0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𝑛</m:t>
                      </m:r>
                    </m:oMath>
                  </m:oMathPara>
                </a14:m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）验证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时，</a:t>
                </a:r>
                <a:endParaRPr lang="zh-CN" altLang="en-US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17</m:t>
                          </m:r>
                        </m:e>
                      </m:d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≤</m:t>
                      </m:r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17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zh-CN" b="0" i="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lg</m:t>
                      </m:r>
                      <m:r>
                        <a:rPr lang="en-US" altLang="zh-CN" b="0" i="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17</m:t>
                          </m:r>
                        </m:e>
                      </m:d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𝑛</m:t>
                      </m:r>
                    </m:oMath>
                  </m:oMathPara>
                </a14:m>
                <a:endParaRPr lang="en-US" altLang="zh-CN" b="0" i="1" dirty="0">
                  <a:solidFill>
                    <a:srgbClr val="0000FF"/>
                  </a:solidFill>
                  <a:latin typeface="Cambria Math" panose="020405030504060302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22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𝑐</m:t>
                        </m:r>
                        <m:r>
                          <a:rPr lang="en-US" altLang="zh-CN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34</m:t>
                        </m:r>
                        <m:r>
                          <a:rPr lang="en-US" altLang="zh-CN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sz="2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∗</m:t>
                    </m:r>
                    <m:d>
                      <m:dPr>
                        <m:ctrlPr>
                          <a:rPr lang="en-US" altLang="zh-CN" sz="2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200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lg</m:t>
                        </m:r>
                        <m:r>
                          <a:rPr lang="en-US" altLang="zh-CN" sz="2200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zh-CN" sz="2200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altLang="zh-CN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CN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34</m:t>
                            </m:r>
                          </m:e>
                        </m:d>
                        <m:r>
                          <a:rPr lang="en-US" altLang="zh-CN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sz="22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sz="22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足够大时，有</a:t>
                </a:r>
                <a14:m>
                  <m:oMath xmlns:m="http://schemas.openxmlformats.org/officeDocument/2006/math">
                    <m:r>
                      <a:rPr lang="en-US" altLang="zh-CN" sz="2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2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2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34</m:t>
                    </m:r>
                    <m:r>
                      <a:rPr lang="en-US" altLang="zh-CN" sz="22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CN" sz="22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sz="22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altLang="zh-CN" sz="22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5</m:t>
                    </m:r>
                    <m:r>
                      <a:rPr lang="en-US" altLang="zh-CN" sz="2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endParaRPr lang="en-US" altLang="zh-CN" sz="22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𝑐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34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∗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lg</m:t>
                        </m:r>
                        <m:r>
                          <a:rPr lang="en-US" altLang="zh-CN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.</m:t>
                            </m:r>
                            <m: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5</m:t>
                            </m:r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34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lg</m:t>
                          </m:r>
                          <m:r>
                            <a:rPr lang="en-US" altLang="zh-CN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lg</m:t>
                              </m:r>
                            </m:fName>
                            <m:e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</m:func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</m:oMath>
                  </m:oMathPara>
                </a14:m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𝑐𝑛</m:t>
                      </m:r>
                      <m:r>
                        <m:rPr>
                          <m:sty m:val="p"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lg</m:t>
                      </m:r>
                      <m:r>
                        <a:rPr lang="en-US" altLang="zh-CN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lg</m:t>
                              </m:r>
                            </m:fName>
                            <m:e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</m:func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34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lg</m:t>
                              </m:r>
                            </m:fName>
                            <m:e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</m:func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34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𝑐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lg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</m:oMath>
                  </m:oMathPara>
                </a14:m>
                <a:endParaRPr lang="en-US" altLang="zh-CN" b="0" dirty="0">
                  <a:solidFill>
                    <a:srgbClr val="0000FF"/>
                  </a:solidFill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≤</m:t>
                      </m:r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m:rPr>
                          <m:sty m:val="p"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lg</m:t>
                      </m:r>
                      <m:r>
                        <a:rPr lang="en-US" altLang="zh-CN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𝑛</m:t>
                      </m:r>
                    </m:oMath>
                  </m:oMathPara>
                </a14:m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700808"/>
                <a:ext cx="8748972" cy="5086457"/>
              </a:xfrm>
              <a:prstGeom prst="rect">
                <a:avLst/>
              </a:prstGeom>
              <a:blipFill rotWithShape="1">
                <a:blip r:embed="rId2"/>
                <a:stretch>
                  <a:fillRect l="-150" t="-255" r="-141" b="-242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293440" y="620688"/>
                <a:ext cx="8568952" cy="1783822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sz="3200" b="1" noProof="1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猜测方法</a:t>
                </a:r>
                <a:r>
                  <a:rPr lang="en-US" altLang="zh-CN" sz="3200" b="1" noProof="1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II</a:t>
                </a:r>
                <a:r>
                  <a:rPr lang="zh-CN" altLang="en-US" sz="3200" b="1" noProof="1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：先证明较松的上下界，然后缩小不确定性范围 </a:t>
                </a:r>
                <a:endParaRPr lang="en-US" altLang="zh-CN" sz="32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3.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求解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440" y="620688"/>
                <a:ext cx="8568952" cy="1783822"/>
              </a:xfrm>
              <a:prstGeom prst="rect">
                <a:avLst/>
              </a:prstGeom>
              <a:blipFill rotWithShape="1">
                <a:blip r:embed="rId1"/>
                <a:stretch>
                  <a:fillRect l="-149" t="-728" r="-144" b="-690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323528" y="2636912"/>
                <a:ext cx="8568952" cy="239257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解：首先证明</a:t>
                </a:r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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然后逐阶地降低上界、提高下界。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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的上一个阶是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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m:rPr>
                            <m:sty m:val="p"/>
                          </m:rPr>
                          <a:rPr lang="en-US" altLang="zh-CN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lg</m:t>
                        </m:r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的下一个阶是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lg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636912"/>
                <a:ext cx="8568952" cy="2392578"/>
              </a:xfrm>
              <a:prstGeom prst="rect">
                <a:avLst/>
              </a:prstGeom>
              <a:blipFill rotWithShape="1">
                <a:blip r:embed="rId2"/>
                <a:stretch>
                  <a:fillRect l="-152" t="-547" r="-141" b="-519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9" name="Rectangle 7"/>
          <p:cNvSpPr>
            <a:spLocks noGrp="1"/>
          </p:cNvSpPr>
          <p:nvPr>
            <p:ph idx="1"/>
          </p:nvPr>
        </p:nvSpPr>
        <p:spPr>
          <a:xfrm>
            <a:off x="685800" y="1556792"/>
            <a:ext cx="7772400" cy="4320480"/>
          </a:xfrm>
          <a:solidFill>
            <a:schemeClr val="bg1"/>
          </a:solidFill>
          <a:ln w="254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vert="horz" wrap="square" lIns="91440" tIns="45720" rIns="91440" bIns="45720" anchor="t"/>
          <a:lstStyle/>
          <a:p>
            <a:pPr marL="0" indent="0" eaLnBrk="1" hangingPunct="1">
              <a:spcAft>
                <a:spcPts val="1800"/>
              </a:spcAft>
              <a:buNone/>
            </a:pPr>
            <a:r>
              <a:rPr lang="zh-CN" altLang="en-US" sz="3600" b="1" noProof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细微差别的处理</a:t>
            </a:r>
            <a:r>
              <a:rPr lang="zh-CN" altLang="en-US" sz="3600" b="1" noProof="1">
                <a:solidFill>
                  <a:srgbClr val="6633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endParaRPr lang="en-US" altLang="zh-CN" sz="3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/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问题：猜测正确，数学归纳法的归纳法似乎证不出来 </a:t>
            </a:r>
            <a:endParaRPr lang="zh-CN" altLang="en-US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/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解决方法：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20090" eaLnBrk="1" hangingPunct="1"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求上界：从猜测中减去一个低阶项，可能就可以了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20090" eaLnBrk="1" hangingPunct="1"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求下界：从猜测中加上一个低阶项，可能就可以了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7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7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47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47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47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47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47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47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/>
            <a:r>
              <a:rPr lang="en-US" altLang="zh-CN" sz="1400" dirty="0">
                <a:solidFill>
                  <a:srgbClr val="663300"/>
                </a:solidFill>
              </a:rPr>
              <a:t>DKE-LAB(2009)</a:t>
            </a:r>
            <a:endParaRPr lang="en-US" altLang="zh-CN" sz="1400" dirty="0">
              <a:solidFill>
                <a:srgbClr val="663300"/>
              </a:solidFill>
            </a:endParaRPr>
          </a:p>
        </p:txBody>
      </p:sp>
      <p:sp>
        <p:nvSpPr>
          <p:cNvPr id="90117" name="Rectangle 12"/>
          <p:cNvSpPr/>
          <p:nvPr/>
        </p:nvSpPr>
        <p:spPr>
          <a:xfrm>
            <a:off x="1187624" y="6292638"/>
            <a:ext cx="5689600" cy="4318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ctr"/>
          <a:lstStyle/>
          <a:p>
            <a:pPr algn="ctr"/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为什么是“减去” 低阶项？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287524" y="263002"/>
                <a:ext cx="8568952" cy="645048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4.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求解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⌊"/>
                            <m:endChr m:val="⌋"/>
                            <m:ctrlPr>
                              <a:rPr lang="en-US" altLang="zh-CN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⌈"/>
                            <m:endChr m:val="⌉"/>
                            <m:ctrlPr>
                              <a:rPr lang="en-US" altLang="zh-CN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24" y="263002"/>
                <a:ext cx="8568952" cy="645048"/>
              </a:xfrm>
              <a:prstGeom prst="rect">
                <a:avLst/>
              </a:prstGeom>
              <a:blipFill rotWithShape="1">
                <a:blip r:embed="rId1"/>
                <a:stretch>
                  <a:fillRect l="-154" t="-1986" r="-147" b="-1969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287524" y="989013"/>
                <a:ext cx="8568952" cy="515724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解：（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）我们猜测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    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证明：</a:t>
                </a:r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𝑐</m:t>
                    </m:r>
                    <m:d>
                      <m:dPr>
                        <m:begChr m:val="⌊"/>
                        <m:endChr m:val="⌋"/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𝑐</m:t>
                    </m:r>
                    <m:d>
                      <m:dPr>
                        <m:begChr m:val="⌈"/>
                        <m:endChr m:val="⌉"/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𝑐𝑛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𝑐𝑛</m:t>
                    </m:r>
                  </m:oMath>
                </a14:m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    </a:t>
                </a:r>
                <a:r>
                  <a:rPr lang="zh-CN" altLang="en-US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因为低阶项的存在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，证明不出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r>
                  <a:rPr lang="zh-CN" altLang="en-US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减去一个低阶项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，猜测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𝑐𝑛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是常数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   证明：设当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时成立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𝑐𝑚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成立。那么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时</a:t>
                </a:r>
                <a:endParaRPr lang="en-US" altLang="zh-CN" dirty="0">
                  <a:latin typeface="Cambria Math" panose="020405030504060302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⌊"/>
                              <m:endChr m:val="⌋"/>
                              <m:ctrlP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𝑐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𝑐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         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𝑐𝑛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𝑐𝑛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（只要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必须充分大，以满足边界条件。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24" y="989013"/>
                <a:ext cx="8568952" cy="5157246"/>
              </a:xfrm>
              <a:prstGeom prst="rect">
                <a:avLst/>
              </a:prstGeom>
              <a:blipFill rotWithShape="1">
                <a:blip r:embed="rId2"/>
                <a:stretch>
                  <a:fillRect l="-154" t="-252" r="-147" b="-244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287524" y="356446"/>
                <a:ext cx="8568952" cy="1214435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zh-CN" altLang="en-US" sz="3200" b="1" noProof="1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避免陷阱</a:t>
                </a:r>
                <a:endParaRPr lang="en-US" altLang="zh-CN" sz="3200" b="1" noProof="1">
                  <a:solidFill>
                    <a:srgbClr val="FF0000"/>
                  </a:solidFill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5.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求解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⌊"/>
                            <m:endChr m:val="⌋"/>
                            <m:ctrlP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24" y="356446"/>
                <a:ext cx="8568952" cy="1214435"/>
              </a:xfrm>
              <a:prstGeom prst="rect">
                <a:avLst/>
              </a:prstGeom>
              <a:blipFill rotWithShape="1">
                <a:blip r:embed="rId1"/>
                <a:stretch>
                  <a:fillRect l="-154" t="-1063" r="-147" b="-1002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264332" y="1700808"/>
                <a:ext cx="8611235" cy="472930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解：猜测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证明：用数学归纳法证明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𝑐𝑛</m:t>
                    </m:r>
                  </m:oMath>
                </a14:m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⌊"/>
                            <m:endChr m:val="⌋"/>
                            <m:ctrlP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⌊"/>
                            <m:endChr m:val="⌋"/>
                            <m:ctrlP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d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indent="457200">
                  <a:lnSpc>
                    <a:spcPct val="150000"/>
                  </a:lnSpc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错在哪里？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indent="457200">
                  <a:lnSpc>
                    <a:spcPct val="150000"/>
                  </a:lnSpc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错误在于没有与归纳假设严格一致的形式，即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𝑐𝑛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。从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≤(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不可能得到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𝑐𝑛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。因为对于任何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，我们都得不到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𝑐𝑛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32" y="1700808"/>
                <a:ext cx="8611235" cy="4729308"/>
              </a:xfrm>
              <a:prstGeom prst="rect">
                <a:avLst/>
              </a:prstGeom>
              <a:blipFill rotWithShape="1">
                <a:blip r:embed="rId2"/>
                <a:stretch>
                  <a:fillRect l="-149" t="-274" r="-145" b="-266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爆炸形 1 11"/>
          <p:cNvSpPr/>
          <p:nvPr/>
        </p:nvSpPr>
        <p:spPr>
          <a:xfrm>
            <a:off x="6516216" y="3694539"/>
            <a:ext cx="2160270" cy="1030605"/>
          </a:xfrm>
          <a:prstGeom prst="irregularSeal1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错误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0" name="Rectangle 4"/>
          <p:cNvSpPr>
            <a:spLocks noChangeArrowheads="1"/>
          </p:cNvSpPr>
          <p:nvPr/>
        </p:nvSpPr>
        <p:spPr bwMode="auto">
          <a:xfrm>
            <a:off x="3124200" y="228600"/>
            <a:ext cx="50292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3600" b="1" i="0" u="none" strike="noStrike" kern="1200" cap="none" spc="0" normalizeH="0" baseline="0" noProof="0">
              <a:ln>
                <a:noFill/>
              </a:ln>
              <a:solidFill>
                <a:srgbClr val="6633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287524" y="356446"/>
                <a:ext cx="8568952" cy="1450654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zh-CN" altLang="en-US" sz="3200" b="1" noProof="1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变量替换方法</a:t>
                </a:r>
                <a:r>
                  <a:rPr lang="en-US" altLang="zh-CN" sz="3200" b="1" noProof="1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: </a:t>
                </a:r>
                <a:endParaRPr lang="en-US" altLang="zh-CN" sz="3200" b="1" noProof="1">
                  <a:solidFill>
                    <a:srgbClr val="FF0000"/>
                  </a:solidFill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>
                  <a:spcAft>
                    <a:spcPts val="0"/>
                  </a:spcAft>
                </a:pPr>
                <a:r>
                  <a:rPr lang="zh-CN" altLang="en-US" sz="3200" b="1" noProof="1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经变量替换把递归方程变换为熟悉的方程。</a:t>
                </a:r>
                <a:endParaRPr lang="en-US" altLang="zh-CN" sz="3200" b="1" noProof="1">
                  <a:solidFill>
                    <a:srgbClr val="FF0000"/>
                  </a:solidFill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>
                  <a:spcAft>
                    <a:spcPts val="0"/>
                  </a:spcAft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6.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求解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zh-CN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lg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只考虑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是整数的情形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zh-CN" altLang="en-US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24" y="356446"/>
                <a:ext cx="8568952" cy="1450654"/>
              </a:xfrm>
              <a:prstGeom prst="rect">
                <a:avLst/>
              </a:prstGeom>
              <a:blipFill rotWithShape="1">
                <a:blip r:embed="rId1"/>
                <a:stretch>
                  <a:fillRect l="-154" t="-890" r="-147" b="-839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287524" y="1988840"/>
                <a:ext cx="8611235" cy="391870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解：令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lg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b="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en-US" b="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box>
                              <m:boxPr>
                                <m:ctrlPr>
                                  <a:rPr lang="en-US" altLang="zh-CN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f>
                                  <m:fPr>
                                    <m:ctrlPr>
                                      <a:rPr lang="en-US" altLang="zh-CN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num>
                                  <m:den>
                                    <m:r>
                                      <a:rPr lang="en-US" altLang="zh-CN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box>
                          </m:sup>
                        </m:sSup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endParaRPr lang="en-US" altLang="zh-CN" b="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d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于是，</a:t>
                </a:r>
                <a:r>
                  <a:rPr lang="en-US" altLang="zh-CN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显然，</a:t>
                </a:r>
                <a:r>
                  <a:rPr lang="en-US" altLang="zh-CN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lg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lg</m:t>
                    </m:r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由于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lg</m:t>
                    </m:r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lg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lg</m:t>
                    </m:r>
                    <m:d>
                      <m:dPr>
                        <m:ctrlP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lg</m:t>
                        </m:r>
                        <m: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24" y="1988840"/>
                <a:ext cx="8611235" cy="3918701"/>
              </a:xfrm>
              <a:prstGeom prst="rect">
                <a:avLst/>
              </a:prstGeom>
              <a:blipFill rotWithShape="1">
                <a:blip r:embed="rId2"/>
                <a:stretch>
                  <a:fillRect l="-153" t="-325" r="-142" b="-321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/>
          </p:cNvSpPr>
          <p:nvPr>
            <p:ph type="title"/>
          </p:nvPr>
        </p:nvSpPr>
        <p:spPr>
          <a:xfrm>
            <a:off x="546735" y="354965"/>
            <a:ext cx="7772400" cy="1143000"/>
          </a:xfrm>
        </p:spPr>
        <p:txBody>
          <a:bodyPr wrap="square" lIns="91440" tIns="45720" rIns="91440" bIns="45720" anchor="ctr"/>
          <a:lstStyle/>
          <a:p>
            <a:pPr eaLnBrk="1" hangingPunct="1"/>
            <a:r>
              <a:rPr lang="zh-CN" altLang="en-US" kern="1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增长的阶</a:t>
            </a:r>
            <a:endParaRPr lang="en-US" altLang="zh-CN" kern="120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875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97965"/>
                <a:ext cx="7924165" cy="4595331"/>
              </a:xfrm>
              <a:solidFill>
                <a:schemeClr val="bg1"/>
              </a:solidFill>
            </p:spPr>
            <p:txBody>
              <a:bodyPr wrap="square" lIns="91440" tIns="45720" rIns="91440" bIns="45720" anchor="t"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zh-CN" altLang="en-US" sz="28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核心思想</a:t>
                </a:r>
                <a:endParaRPr lang="en-US" altLang="zh-CN" sz="2800" dirty="0">
                  <a:solidFill>
                    <a:srgbClr val="7030A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lvl="1" indent="0" eaLnBrk="1" hangingPunct="1">
                  <a:lnSpc>
                    <a:spcPct val="90000"/>
                  </a:lnSpc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关注算法的运行时间是如何随着问题的规模（也即输入大小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𝑛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）而变化的</a:t>
                </a:r>
                <a:endParaRPr lang="zh-CN" altLang="en-US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L="457200" lvl="1" indent="0" eaLnBrk="1" hangingPunct="1">
                  <a:lnSpc>
                    <a:spcPct val="90000"/>
                  </a:lnSpc>
                  <a:buNone/>
                </a:pPr>
                <a:endParaRPr lang="zh-CN" altLang="en-US" sz="2400" dirty="0"/>
              </a:p>
              <a:p>
                <a:pPr lvl="1" eaLnBrk="1" hangingPunct="1">
                  <a:lnSpc>
                    <a:spcPct val="90000"/>
                  </a:lnSpc>
                </a:pPr>
                <a:endParaRPr lang="zh-CN" altLang="en-US" sz="2400" dirty="0"/>
              </a:p>
              <a:p>
                <a:pPr lvl="1" eaLnBrk="1" hangingPunct="1">
                  <a:lnSpc>
                    <a:spcPct val="90000"/>
                  </a:lnSpc>
                </a:pPr>
                <a:endParaRPr lang="zh-CN" altLang="en-US" sz="2400" dirty="0"/>
              </a:p>
              <a:p>
                <a:pPr lvl="1" eaLnBrk="1" hangingPunct="1">
                  <a:lnSpc>
                    <a:spcPct val="90000"/>
                  </a:lnSpc>
                </a:pPr>
                <a:endParaRPr lang="zh-CN" altLang="en-US" sz="2400" dirty="0"/>
              </a:p>
              <a:p>
                <a:pPr lvl="1" eaLnBrk="1" hangingPunct="1">
                  <a:lnSpc>
                    <a:spcPct val="90000"/>
                  </a:lnSpc>
                </a:pPr>
                <a:endParaRPr lang="en-US" altLang="zh-CN" sz="2400" dirty="0"/>
              </a:p>
              <a:p>
                <a:pPr eaLnBrk="1" hangingPunct="1">
                  <a:lnSpc>
                    <a:spcPct val="90000"/>
                  </a:lnSpc>
                </a:pPr>
                <a:endParaRPr lang="zh-CN" altLang="en-US" sz="2800" dirty="0">
                  <a:solidFill>
                    <a:srgbClr val="7030A0"/>
                  </a:solidFill>
                </a:endParaRPr>
              </a:p>
              <a:p>
                <a:pPr algn="just"/>
                <a:endParaRPr lang="en-US" altLang="zh-CN" sz="2800" dirty="0"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79875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97965"/>
                <a:ext cx="7924165" cy="4595331"/>
              </a:xfrm>
              <a:blipFill rotWithShape="1">
                <a:blip r:embed="rId1"/>
                <a:stretch>
                  <a:fillRect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2988945"/>
            <a:ext cx="3097530" cy="265557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962436" y="3259917"/>
            <a:ext cx="18484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opperplate Gothic Bold" panose="020E0705020206020404" charset="0"/>
                <a:ea typeface="Copperplate Gothic Bold" panose="020E0705020206020404" charset="0"/>
                <a:cs typeface="Copperplate Gothic Bold" panose="020E0705020206020404" charset="0"/>
                <a:sym typeface="+mn-ea"/>
              </a:rPr>
              <a:t>Here is an input!</a:t>
            </a:r>
            <a:endParaRPr lang="en-US" altLang="en-US" sz="1600" dirty="0">
              <a:solidFill>
                <a:srgbClr val="FF0000"/>
              </a:solidFill>
              <a:latin typeface="Copperplate Gothic Bold" panose="020E0705020206020404" charset="0"/>
              <a:ea typeface="Copperplate Gothic Bold" panose="020E0705020206020404" charset="0"/>
              <a:cs typeface="Copperplate Gothic Bold" panose="020E0705020206020404" charset="0"/>
              <a:sym typeface="+mn-ea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596" y="3311678"/>
            <a:ext cx="1417933" cy="195563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289175" y="3373755"/>
            <a:ext cx="24422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charset="0"/>
                <a:ea typeface="Comic Sans MS" panose="030F0702030302020204" charset="0"/>
                <a:cs typeface="Comic Sans MS" panose="030F0702030302020204" charset="0"/>
              </a:rPr>
              <a:t>Here is my algorithm!</a:t>
            </a:r>
            <a:endParaRPr lang="en-US" sz="1600" dirty="0">
              <a:latin typeface="Comic Sans MS" panose="030F0702030302020204" charset="0"/>
              <a:ea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289359" y="3784225"/>
            <a:ext cx="2254469" cy="12770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Algorithm:</a:t>
            </a:r>
            <a:endParaRPr lang="en-US" sz="1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  Do the thing</a:t>
            </a:r>
            <a:endParaRPr lang="en-US" sz="1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  Do the stuff</a:t>
            </a:r>
            <a:endParaRPr lang="en-US" sz="1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  Return the answer</a:t>
            </a:r>
            <a:endParaRPr lang="en-US" sz="1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5596" y="5060710"/>
            <a:ext cx="15134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4"/>
                </a:solidFill>
              </a:rPr>
              <a:t>Algorithm designer</a:t>
            </a:r>
            <a:endParaRPr lang="en-US" sz="1600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8" grpId="0"/>
      <p:bldP spid="17" grpId="0" bldLvl="0" animBg="1"/>
      <p:bldP spid="1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3"/>
          <p:cNvSpPr>
            <a:spLocks noGrp="1"/>
          </p:cNvSpPr>
          <p:nvPr>
            <p:ph idx="1"/>
          </p:nvPr>
        </p:nvSpPr>
        <p:spPr>
          <a:xfrm>
            <a:off x="1259632" y="1628800"/>
            <a:ext cx="7083425" cy="3240088"/>
          </a:xfr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vert="horz" wrap="square" lIns="91440" tIns="45720" rIns="91440" bIns="45720" anchor="t"/>
          <a:lstStyle/>
          <a:p>
            <a:pPr marL="342900" marR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3600" i="0" u="none" strike="noStrike" kern="1200" cap="none" spc="0" normalizeH="0" baseline="0" noProof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方法：</a:t>
            </a:r>
            <a:endParaRPr kumimoji="0" lang="zh-CN" altLang="en-US" sz="3600" i="0" u="none" strike="noStrike" kern="1200" cap="none" spc="0" normalizeH="0" baseline="0" noProof="1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marR="0" lvl="1" indent="-5715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3600" i="0" u="none" strike="noStrike" kern="1200" cap="none" spc="0" normalizeH="0" baseline="0" noProof="1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画出递归树</a:t>
            </a:r>
            <a:endParaRPr kumimoji="0" lang="zh-CN" altLang="en-US" sz="3600" i="0" u="none" strike="noStrike" kern="1200" cap="none" spc="0" normalizeH="0" baseline="0" noProof="1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28600" marR="0" indent="-5715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3600" i="0" u="none" strike="noStrike" kern="1200" cap="none" spc="0" normalizeH="0" baseline="0" noProof="1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循环地展开递归方程</a:t>
            </a:r>
            <a:endParaRPr kumimoji="0" lang="zh-CN" altLang="en-US" sz="3600" i="0" u="none" strike="noStrike" kern="1200" cap="none" spc="0" normalizeH="0" baseline="0" noProof="1">
              <a:solidFill>
                <a:schemeClr val="accent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28600" marR="0" indent="-5715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3600" i="0" u="none" strike="noStrike" kern="1200" cap="none" spc="0" normalizeH="0" baseline="0" noProof="1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把递归方程转化为和式</a:t>
            </a:r>
            <a:endParaRPr kumimoji="0" lang="zh-CN" altLang="en-US" sz="3600" i="0" u="none" strike="noStrike" kern="1200" cap="none" spc="0" normalizeH="0" baseline="0" noProof="1">
              <a:solidFill>
                <a:schemeClr val="accent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28600" marR="0" indent="-5715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3600" i="0" u="none" strike="noStrike" kern="1200" cap="none" spc="0" normalizeH="0" baseline="0" noProof="1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然后可使用求和技术求解</a:t>
            </a:r>
            <a:r>
              <a:rPr kumimoji="0" lang="zh-CN" altLang="en-US" sz="3200" i="0" u="none" strike="noStrike" kern="1200" cap="none" spc="0" normalizeH="0" baseline="0" noProof="1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kumimoji="0" lang="zh-CN" altLang="en-US" sz="3200" i="0" u="none" strike="noStrike" kern="1200" cap="none" spc="0" normalizeH="0" baseline="0" noProof="1">
              <a:solidFill>
                <a:schemeClr val="accent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1924" name="Rectangle 4"/>
          <p:cNvSpPr>
            <a:spLocks noChangeArrowheads="1"/>
          </p:cNvSpPr>
          <p:nvPr/>
        </p:nvSpPr>
        <p:spPr bwMode="auto">
          <a:xfrm>
            <a:off x="1735138" y="515938"/>
            <a:ext cx="55245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j-cs"/>
                <a:sym typeface="+mn-ea"/>
              </a:rPr>
              <a:t>迭代（递归树）方法 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j-cs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59632" y="5157192"/>
            <a:ext cx="7083425" cy="954107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递归树最适合用来生成好的猜测，然后即可用代入法来验证猜测是否正确。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文本框 3"/>
          <p:cNvSpPr txBox="1"/>
          <p:nvPr/>
        </p:nvSpPr>
        <p:spPr>
          <a:xfrm>
            <a:off x="3286125" y="450850"/>
            <a:ext cx="2571750" cy="76944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hangingPunct="0"/>
            <a:r>
              <a:rPr lang="zh-CN" altLang="en-US" sz="44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递归树</a:t>
            </a:r>
            <a:endParaRPr lang="zh-CN" altLang="en-US" sz="44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94210" name="Rectangle 3"/>
          <p:cNvSpPr>
            <a:spLocks noGrp="1"/>
          </p:cNvSpPr>
          <p:nvPr>
            <p:ph idx="1"/>
          </p:nvPr>
        </p:nvSpPr>
        <p:spPr>
          <a:xfrm>
            <a:off x="195263" y="1700213"/>
            <a:ext cx="6343650" cy="4537099"/>
          </a:xfrm>
          <a:solidFill>
            <a:schemeClr val="bg1"/>
          </a:solidFill>
          <a:ln w="254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vert="horz" wrap="square" lIns="91440" tIns="45720" rIns="91440" bIns="45720" anchor="t"/>
          <a:lstStyle/>
          <a:p>
            <a:pPr algn="just" eaLnBrk="1" hangingPunct="1">
              <a:lnSpc>
                <a:spcPct val="200000"/>
              </a:lnSpc>
            </a:pPr>
            <a:r>
              <a:rPr lang="zh-CN" altLang="en-US" sz="28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根结点表示递归调用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顶层</a:t>
            </a:r>
            <a:r>
              <a:rPr lang="zh-CN" altLang="en-US" sz="28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的代价</a:t>
            </a:r>
            <a:endParaRPr lang="zh-CN" altLang="en-US" sz="280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just" eaLnBrk="1" hangingPunct="1">
              <a:lnSpc>
                <a:spcPct val="200000"/>
              </a:lnSpc>
            </a:pPr>
            <a:r>
              <a:rPr lang="zh-CN" altLang="en-US" sz="28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内部节点，表示不同层次递归调用产生的代价，即（合并）子问题的代价</a:t>
            </a:r>
            <a:endParaRPr lang="zh-CN" altLang="en-US" sz="280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just" eaLnBrk="1" hangingPunct="1">
              <a:lnSpc>
                <a:spcPct val="200000"/>
              </a:lnSpc>
            </a:pPr>
            <a:r>
              <a:rPr lang="zh-CN" altLang="en-US" sz="28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树的分枝数量取决于子问题的数量</a:t>
            </a:r>
            <a:endParaRPr lang="zh-CN" altLang="en-US" sz="280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just" eaLnBrk="1" hangingPunct="1">
              <a:lnSpc>
                <a:spcPct val="200000"/>
              </a:lnSpc>
            </a:pPr>
            <a:r>
              <a:rPr lang="zh-CN" altLang="en-US" sz="28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叶节点表示边界条件值</a:t>
            </a:r>
            <a:endParaRPr lang="zh-CN" altLang="en-US" sz="280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94211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94450" y="2435225"/>
            <a:ext cx="2505075" cy="2936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文本框 3"/>
          <p:cNvSpPr txBox="1"/>
          <p:nvPr/>
        </p:nvSpPr>
        <p:spPr>
          <a:xfrm>
            <a:off x="3554412" y="-27384"/>
            <a:ext cx="2508250" cy="76944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hangingPunct="0"/>
            <a:r>
              <a:rPr lang="zh-CN" altLang="en-US" sz="4400" b="1" dirty="0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递归树</a:t>
            </a:r>
            <a:endParaRPr lang="zh-CN" altLang="en-US" sz="4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99992" y="6381750"/>
            <a:ext cx="3627438" cy="47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323528" y="767728"/>
                <a:ext cx="8496944" cy="645048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1.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⌊"/>
                            <m:endChr m:val="⌋"/>
                            <m:ctrlP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altLang="zh-CN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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。假定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4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的幂。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767728"/>
                <a:ext cx="8496944" cy="645048"/>
              </a:xfrm>
              <a:prstGeom prst="rect">
                <a:avLst/>
              </a:prstGeom>
              <a:blipFill rotWithShape="1">
                <a:blip r:embed="rId1"/>
                <a:stretch>
                  <a:fillRect l="-153" t="-1971" r="-146" b="-1886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8"/>
          <p:cNvSpPr txBox="1"/>
          <p:nvPr/>
        </p:nvSpPr>
        <p:spPr>
          <a:xfrm>
            <a:off x="1395493" y="5954067"/>
            <a:ext cx="6714474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总的代价之和</a:t>
            </a:r>
            <a:r>
              <a:rPr lang="en-US" altLang="zh-CN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=</a:t>
            </a:r>
            <a:r>
              <a:rPr lang="zh-CN" altLang="en-US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迭代树右侧所有代价之和！！！</a:t>
            </a:r>
            <a:endParaRPr lang="en-US" altLang="zh-CN" i="1" dirty="0">
              <a:solidFill>
                <a:srgbClr val="FF0000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7934801" y="4589880"/>
                <a:ext cx="660236" cy="3421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40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</m:t>
                      </m:r>
                      <m:r>
                        <a:rPr lang="en-US" altLang="zh-CN" sz="1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sSubSup>
                            <m:sSubSupPr>
                              <m:ctrlPr>
                                <a:rPr lang="en-US" altLang="zh-CN" sz="1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US" altLang="zh-CN" sz="1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bSup>
                        </m:sup>
                      </m:sSup>
                      <m:r>
                        <a:rPr lang="en-US" altLang="zh-CN" sz="1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4801" y="4589880"/>
                <a:ext cx="660236" cy="342145"/>
              </a:xfrm>
              <a:prstGeom prst="rect">
                <a:avLst/>
              </a:prstGeom>
              <a:blipFill rotWithShape="1">
                <a:blip r:embed="rId2"/>
                <a:stretch>
                  <a:fillRect l="-72" t="-29" r="-10821" b="1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椭圆 1"/>
          <p:cNvSpPr/>
          <p:nvPr/>
        </p:nvSpPr>
        <p:spPr>
          <a:xfrm>
            <a:off x="4458346" y="1540550"/>
            <a:ext cx="504056" cy="37628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4522152" y="1590191"/>
                <a:ext cx="4151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1800" dirty="0"/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152" y="1590191"/>
                <a:ext cx="415178" cy="276999"/>
              </a:xfrm>
              <a:prstGeom prst="rect">
                <a:avLst/>
              </a:prstGeom>
              <a:blipFill rotWithShape="1">
                <a:blip r:embed="rId3"/>
                <a:stretch>
                  <a:fillRect l="-76" t="-55" r="-6221" b="-3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接箭头连接符 20"/>
          <p:cNvCxnSpPr>
            <a:stCxn id="2" idx="4"/>
          </p:cNvCxnSpPr>
          <p:nvPr/>
        </p:nvCxnSpPr>
        <p:spPr>
          <a:xfrm>
            <a:off x="4710374" y="1916832"/>
            <a:ext cx="0" cy="36004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2365052" y="2310960"/>
            <a:ext cx="999910" cy="37628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/>
            </p:nvSpPr>
            <p:spPr>
              <a:xfrm>
                <a:off x="2428858" y="2360601"/>
                <a:ext cx="849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1800" dirty="0"/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858" y="2360601"/>
                <a:ext cx="849592" cy="276999"/>
              </a:xfrm>
              <a:prstGeom prst="rect">
                <a:avLst/>
              </a:prstGeom>
              <a:blipFill rotWithShape="1">
                <a:blip r:embed="rId4"/>
                <a:stretch>
                  <a:fillRect l="-73" t="-110" r="-2548" b="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椭圆 23"/>
          <p:cNvSpPr/>
          <p:nvPr/>
        </p:nvSpPr>
        <p:spPr>
          <a:xfrm>
            <a:off x="4210419" y="2318402"/>
            <a:ext cx="999910" cy="37628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4274225" y="2368043"/>
                <a:ext cx="849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1800" dirty="0"/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4225" y="2368043"/>
                <a:ext cx="849592" cy="276999"/>
              </a:xfrm>
              <a:prstGeom prst="rect">
                <a:avLst/>
              </a:prstGeom>
              <a:blipFill rotWithShape="1">
                <a:blip r:embed="rId4"/>
                <a:stretch>
                  <a:fillRect l="-5" t="-46" r="-2616" b="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椭圆 25"/>
          <p:cNvSpPr/>
          <p:nvPr/>
        </p:nvSpPr>
        <p:spPr>
          <a:xfrm>
            <a:off x="5993630" y="2318402"/>
            <a:ext cx="999910" cy="37628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/>
              <p:cNvSpPr txBox="1"/>
              <p:nvPr/>
            </p:nvSpPr>
            <p:spPr>
              <a:xfrm>
                <a:off x="6057436" y="2368043"/>
                <a:ext cx="849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1800" dirty="0"/>
              </a:p>
            </p:txBody>
          </p:sp>
        </mc:Choice>
        <mc:Fallback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436" y="2368043"/>
                <a:ext cx="849592" cy="276999"/>
              </a:xfrm>
              <a:prstGeom prst="rect">
                <a:avLst/>
              </a:prstGeom>
              <a:blipFill rotWithShape="1">
                <a:blip r:embed="rId4"/>
                <a:stretch>
                  <a:fillRect l="-20" t="-46" r="-2600" b="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接箭头连接符 32"/>
          <p:cNvCxnSpPr>
            <a:endCxn id="22" idx="0"/>
          </p:cNvCxnSpPr>
          <p:nvPr/>
        </p:nvCxnSpPr>
        <p:spPr>
          <a:xfrm flipH="1">
            <a:off x="2865007" y="1872653"/>
            <a:ext cx="1666251" cy="438307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endCxn id="26" idx="0"/>
          </p:cNvCxnSpPr>
          <p:nvPr/>
        </p:nvCxnSpPr>
        <p:spPr>
          <a:xfrm>
            <a:off x="4897691" y="1867190"/>
            <a:ext cx="1595894" cy="451212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2788898" y="2708920"/>
            <a:ext cx="0" cy="360040"/>
          </a:xfrm>
          <a:prstGeom prst="straightConnector1">
            <a:avLst/>
          </a:prstGeom>
          <a:ln w="22225">
            <a:solidFill>
              <a:srgbClr val="FF9900"/>
            </a:solidFill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4710374" y="2708920"/>
            <a:ext cx="0" cy="360040"/>
          </a:xfrm>
          <a:prstGeom prst="straightConnector1">
            <a:avLst/>
          </a:prstGeom>
          <a:ln w="22225">
            <a:solidFill>
              <a:srgbClr val="FF9900"/>
            </a:solidFill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6552912" y="2708920"/>
            <a:ext cx="0" cy="360040"/>
          </a:xfrm>
          <a:prstGeom prst="straightConnector1">
            <a:avLst/>
          </a:prstGeom>
          <a:ln w="22225">
            <a:solidFill>
              <a:srgbClr val="FF9900"/>
            </a:solidFill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flipH="1">
            <a:off x="2154090" y="2699696"/>
            <a:ext cx="634808" cy="342216"/>
          </a:xfrm>
          <a:prstGeom prst="straightConnector1">
            <a:avLst/>
          </a:prstGeom>
          <a:ln w="22225">
            <a:solidFill>
              <a:srgbClr val="FF9900"/>
            </a:solidFill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 rot="14100000" flipH="1">
            <a:off x="2802915" y="2693580"/>
            <a:ext cx="634808" cy="342216"/>
          </a:xfrm>
          <a:prstGeom prst="straightConnector1">
            <a:avLst/>
          </a:prstGeom>
          <a:ln w="22225">
            <a:solidFill>
              <a:srgbClr val="FF9900"/>
            </a:solidFill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 flipH="1">
            <a:off x="4084872" y="2714754"/>
            <a:ext cx="634808" cy="342216"/>
          </a:xfrm>
          <a:prstGeom prst="straightConnector1">
            <a:avLst/>
          </a:prstGeom>
          <a:ln w="22225">
            <a:solidFill>
              <a:srgbClr val="FF9900"/>
            </a:solidFill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 rot="14100000" flipH="1">
            <a:off x="4733697" y="2708638"/>
            <a:ext cx="634808" cy="342216"/>
          </a:xfrm>
          <a:prstGeom prst="straightConnector1">
            <a:avLst/>
          </a:prstGeom>
          <a:ln w="22225">
            <a:solidFill>
              <a:srgbClr val="FF9900"/>
            </a:solidFill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 flipH="1">
            <a:off x="5906202" y="2709289"/>
            <a:ext cx="634808" cy="342216"/>
          </a:xfrm>
          <a:prstGeom prst="straightConnector1">
            <a:avLst/>
          </a:prstGeom>
          <a:ln w="22225">
            <a:solidFill>
              <a:srgbClr val="FF9900"/>
            </a:solidFill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rot="14100000" flipH="1">
            <a:off x="6555027" y="2703173"/>
            <a:ext cx="634808" cy="342216"/>
          </a:xfrm>
          <a:prstGeom prst="straightConnector1">
            <a:avLst/>
          </a:prstGeom>
          <a:ln w="22225">
            <a:solidFill>
              <a:srgbClr val="FF9900"/>
            </a:solidFill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文本框 57"/>
              <p:cNvSpPr txBox="1"/>
              <p:nvPr/>
            </p:nvSpPr>
            <p:spPr>
              <a:xfrm>
                <a:off x="1782237" y="3117894"/>
                <a:ext cx="789014" cy="4235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237" y="3117894"/>
                <a:ext cx="789014" cy="423514"/>
              </a:xfrm>
              <a:prstGeom prst="rect">
                <a:avLst/>
              </a:prstGeom>
              <a:blipFill rotWithShape="1">
                <a:blip r:embed="rId5"/>
                <a:stretch>
                  <a:fillRect l="-54" t="-10" r="17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文本框 58"/>
              <p:cNvSpPr txBox="1"/>
              <p:nvPr/>
            </p:nvSpPr>
            <p:spPr>
              <a:xfrm>
                <a:off x="2418499" y="3117894"/>
                <a:ext cx="789014" cy="4235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8499" y="3117894"/>
                <a:ext cx="789014" cy="423514"/>
              </a:xfrm>
              <a:prstGeom prst="rect">
                <a:avLst/>
              </a:prstGeom>
              <a:blipFill rotWithShape="1">
                <a:blip r:embed="rId5"/>
                <a:stretch>
                  <a:fillRect l="-53" t="-10" r="16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文本框 59"/>
              <p:cNvSpPr txBox="1"/>
              <p:nvPr/>
            </p:nvSpPr>
            <p:spPr>
              <a:xfrm>
                <a:off x="2995627" y="3117894"/>
                <a:ext cx="789014" cy="4235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627" y="3117894"/>
                <a:ext cx="789014" cy="423514"/>
              </a:xfrm>
              <a:prstGeom prst="rect">
                <a:avLst/>
              </a:prstGeom>
              <a:blipFill rotWithShape="1">
                <a:blip r:embed="rId5"/>
                <a:stretch>
                  <a:fillRect l="-42" t="-10" r="5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文本框 60"/>
              <p:cNvSpPr txBox="1"/>
              <p:nvPr/>
            </p:nvSpPr>
            <p:spPr>
              <a:xfrm>
                <a:off x="3725442" y="3117894"/>
                <a:ext cx="789014" cy="4235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61" name="文本框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442" y="3117894"/>
                <a:ext cx="789014" cy="423514"/>
              </a:xfrm>
              <a:prstGeom prst="rect">
                <a:avLst/>
              </a:prstGeom>
              <a:blipFill rotWithShape="1">
                <a:blip r:embed="rId5"/>
                <a:stretch>
                  <a:fillRect l="-67" t="-10" r="31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文本框 61"/>
              <p:cNvSpPr txBox="1"/>
              <p:nvPr/>
            </p:nvSpPr>
            <p:spPr>
              <a:xfrm>
                <a:off x="4289506" y="3117894"/>
                <a:ext cx="789014" cy="4235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62" name="文本框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506" y="3117894"/>
                <a:ext cx="789014" cy="423514"/>
              </a:xfrm>
              <a:prstGeom prst="rect">
                <a:avLst/>
              </a:prstGeom>
              <a:blipFill rotWithShape="1">
                <a:blip r:embed="rId5"/>
                <a:stretch>
                  <a:fillRect l="-10" t="-10" r="54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文本框 62"/>
              <p:cNvSpPr txBox="1"/>
              <p:nvPr/>
            </p:nvSpPr>
            <p:spPr>
              <a:xfrm>
                <a:off x="5007232" y="3117894"/>
                <a:ext cx="789014" cy="4235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63" name="文本框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232" y="3117894"/>
                <a:ext cx="789014" cy="423514"/>
              </a:xfrm>
              <a:prstGeom prst="rect">
                <a:avLst/>
              </a:prstGeom>
              <a:blipFill rotWithShape="1">
                <a:blip r:embed="rId5"/>
                <a:stretch>
                  <a:fillRect l="-33" t="-10" r="76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232" name="文本框 95231"/>
              <p:cNvSpPr txBox="1"/>
              <p:nvPr/>
            </p:nvSpPr>
            <p:spPr>
              <a:xfrm>
                <a:off x="5593354" y="3117894"/>
                <a:ext cx="789014" cy="4235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95232" name="文本框 952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354" y="3117894"/>
                <a:ext cx="789014" cy="423514"/>
              </a:xfrm>
              <a:prstGeom prst="rect">
                <a:avLst/>
              </a:prstGeom>
              <a:blipFill rotWithShape="1">
                <a:blip r:embed="rId5"/>
                <a:stretch>
                  <a:fillRect l="-35" t="-10" r="78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234" name="文本框 95233"/>
              <p:cNvSpPr txBox="1"/>
              <p:nvPr/>
            </p:nvSpPr>
            <p:spPr>
              <a:xfrm>
                <a:off x="6161714" y="3117894"/>
                <a:ext cx="789014" cy="4235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95234" name="文本框 952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714" y="3117894"/>
                <a:ext cx="789014" cy="423514"/>
              </a:xfrm>
              <a:prstGeom prst="rect">
                <a:avLst/>
              </a:prstGeom>
              <a:blipFill rotWithShape="1">
                <a:blip r:embed="rId5"/>
                <a:stretch>
                  <a:fillRect l="-39" t="-10" r="2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235" name="文本框 95234"/>
              <p:cNvSpPr txBox="1"/>
              <p:nvPr/>
            </p:nvSpPr>
            <p:spPr>
              <a:xfrm>
                <a:off x="6875144" y="3117894"/>
                <a:ext cx="789014" cy="4235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95235" name="文本框 952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5144" y="3117894"/>
                <a:ext cx="789014" cy="423514"/>
              </a:xfrm>
              <a:prstGeom prst="rect">
                <a:avLst/>
              </a:prstGeom>
              <a:blipFill rotWithShape="1">
                <a:blip r:embed="rId5"/>
                <a:stretch>
                  <a:fillRect l="-80" t="-10" r="43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238" name="直接箭头连接符 95237"/>
          <p:cNvCxnSpPr/>
          <p:nvPr/>
        </p:nvCxnSpPr>
        <p:spPr>
          <a:xfrm flipH="1">
            <a:off x="2082082" y="3541408"/>
            <a:ext cx="26262" cy="1111728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39" name="直接箭头连接符 95238"/>
          <p:cNvCxnSpPr/>
          <p:nvPr/>
        </p:nvCxnSpPr>
        <p:spPr>
          <a:xfrm flipH="1">
            <a:off x="2784969" y="3541408"/>
            <a:ext cx="26262" cy="1111728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40" name="直接箭头连接符 95239"/>
          <p:cNvCxnSpPr/>
          <p:nvPr/>
        </p:nvCxnSpPr>
        <p:spPr>
          <a:xfrm flipH="1">
            <a:off x="3364962" y="3541408"/>
            <a:ext cx="26262" cy="1111728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41" name="直接箭头连接符 95240"/>
          <p:cNvCxnSpPr/>
          <p:nvPr/>
        </p:nvCxnSpPr>
        <p:spPr>
          <a:xfrm flipH="1">
            <a:off x="4064203" y="3541408"/>
            <a:ext cx="26262" cy="1111728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42" name="直接箭头连接符 95241"/>
          <p:cNvCxnSpPr/>
          <p:nvPr/>
        </p:nvCxnSpPr>
        <p:spPr>
          <a:xfrm flipH="1">
            <a:off x="4649546" y="3541408"/>
            <a:ext cx="26262" cy="1111728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43" name="直接箭头连接符 95242"/>
          <p:cNvCxnSpPr/>
          <p:nvPr/>
        </p:nvCxnSpPr>
        <p:spPr>
          <a:xfrm flipH="1">
            <a:off x="5347083" y="3541408"/>
            <a:ext cx="26262" cy="1111728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44" name="直接箭头连接符 95243"/>
          <p:cNvCxnSpPr/>
          <p:nvPr/>
        </p:nvCxnSpPr>
        <p:spPr>
          <a:xfrm flipH="1">
            <a:off x="5974576" y="3541408"/>
            <a:ext cx="26262" cy="1111728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45" name="直接箭头连接符 95244"/>
          <p:cNvCxnSpPr/>
          <p:nvPr/>
        </p:nvCxnSpPr>
        <p:spPr>
          <a:xfrm flipH="1">
            <a:off x="6576901" y="3541408"/>
            <a:ext cx="26262" cy="1111728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46" name="直接箭头连接符 95245"/>
          <p:cNvCxnSpPr/>
          <p:nvPr/>
        </p:nvCxnSpPr>
        <p:spPr>
          <a:xfrm flipH="1">
            <a:off x="7257456" y="3541408"/>
            <a:ext cx="26262" cy="1111728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5247" name="文本框 95246"/>
              <p:cNvSpPr txBox="1"/>
              <p:nvPr/>
            </p:nvSpPr>
            <p:spPr>
              <a:xfrm>
                <a:off x="1782237" y="4712089"/>
                <a:ext cx="54972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95247" name="文本框 952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237" y="4712089"/>
                <a:ext cx="549725" cy="215444"/>
              </a:xfrm>
              <a:prstGeom prst="rect">
                <a:avLst/>
              </a:prstGeom>
              <a:blipFill rotWithShape="1">
                <a:blip r:embed="rId6"/>
                <a:stretch>
                  <a:fillRect l="-78" t="-181" r="44" b="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256" name="直接箭头连接符 95255"/>
          <p:cNvCxnSpPr>
            <a:endCxn id="95258" idx="1"/>
          </p:cNvCxnSpPr>
          <p:nvPr/>
        </p:nvCxnSpPr>
        <p:spPr>
          <a:xfrm>
            <a:off x="4970603" y="1744524"/>
            <a:ext cx="3079938" cy="33809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5258" name="文本框 95257"/>
              <p:cNvSpPr txBox="1"/>
              <p:nvPr/>
            </p:nvSpPr>
            <p:spPr>
              <a:xfrm>
                <a:off x="8050541" y="1639833"/>
                <a:ext cx="4151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altLang="zh-CN" sz="1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1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18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95258" name="文本框 952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0541" y="1639833"/>
                <a:ext cx="415178" cy="276999"/>
              </a:xfrm>
              <a:prstGeom prst="rect">
                <a:avLst/>
              </a:prstGeom>
              <a:blipFill rotWithShape="1">
                <a:blip r:embed="rId7"/>
                <a:stretch>
                  <a:fillRect l="-3" t="-95" r="-6295" b="-30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259" name="文本框 95258"/>
              <p:cNvSpPr txBox="1"/>
              <p:nvPr/>
            </p:nvSpPr>
            <p:spPr>
              <a:xfrm>
                <a:off x="8071212" y="3156996"/>
                <a:ext cx="789014" cy="3649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1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altLang="zh-CN" sz="1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400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sz="14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95259" name="文本框 952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1212" y="3156996"/>
                <a:ext cx="789014" cy="364908"/>
              </a:xfrm>
              <a:prstGeom prst="rect">
                <a:avLst/>
              </a:prstGeom>
              <a:blipFill rotWithShape="1">
                <a:blip r:embed="rId8"/>
                <a:stretch>
                  <a:fillRect l="-46" t="-113" r="9" b="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260" name="文本框 95259"/>
              <p:cNvSpPr txBox="1"/>
              <p:nvPr/>
            </p:nvSpPr>
            <p:spPr>
              <a:xfrm>
                <a:off x="7863623" y="2258480"/>
                <a:ext cx="789014" cy="4047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CN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altLang="zh-CN" sz="1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sz="1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14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95260" name="文本框 952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623" y="2258480"/>
                <a:ext cx="789014" cy="404726"/>
              </a:xfrm>
              <a:prstGeom prst="rect">
                <a:avLst/>
              </a:prstGeom>
              <a:blipFill rotWithShape="1">
                <a:blip r:embed="rId9"/>
                <a:stretch>
                  <a:fillRect l="-53" t="-104" r="16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262" name="直接箭头连接符 95261"/>
          <p:cNvCxnSpPr>
            <a:stCxn id="26" idx="6"/>
          </p:cNvCxnSpPr>
          <p:nvPr/>
        </p:nvCxnSpPr>
        <p:spPr>
          <a:xfrm flipV="1">
            <a:off x="6993540" y="2503283"/>
            <a:ext cx="952721" cy="326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267" name="直接箭头连接符 95266"/>
          <p:cNvCxnSpPr/>
          <p:nvPr/>
        </p:nvCxnSpPr>
        <p:spPr>
          <a:xfrm>
            <a:off x="7442676" y="4778810"/>
            <a:ext cx="576949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270" name="直接箭头连接符 95269"/>
          <p:cNvCxnSpPr/>
          <p:nvPr/>
        </p:nvCxnSpPr>
        <p:spPr>
          <a:xfrm>
            <a:off x="7473592" y="3369551"/>
            <a:ext cx="576949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5271" name="椭圆 95270"/>
          <p:cNvSpPr/>
          <p:nvPr/>
        </p:nvSpPr>
        <p:spPr>
          <a:xfrm>
            <a:off x="1792060" y="4663649"/>
            <a:ext cx="504056" cy="312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5272" name="文本框 95271"/>
              <p:cNvSpPr txBox="1"/>
              <p:nvPr/>
            </p:nvSpPr>
            <p:spPr>
              <a:xfrm>
                <a:off x="2523118" y="4716105"/>
                <a:ext cx="54972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95272" name="文本框 952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118" y="4716105"/>
                <a:ext cx="549725" cy="215444"/>
              </a:xfrm>
              <a:prstGeom prst="rect">
                <a:avLst/>
              </a:prstGeom>
              <a:blipFill rotWithShape="1">
                <a:blip r:embed="rId6"/>
                <a:stretch>
                  <a:fillRect l="-48" t="-276" r="14" b="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273" name="椭圆 95272"/>
          <p:cNvSpPr/>
          <p:nvPr/>
        </p:nvSpPr>
        <p:spPr>
          <a:xfrm>
            <a:off x="2532941" y="4667665"/>
            <a:ext cx="504056" cy="312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5274" name="文本框 95273"/>
              <p:cNvSpPr txBox="1"/>
              <p:nvPr/>
            </p:nvSpPr>
            <p:spPr>
              <a:xfrm>
                <a:off x="3118933" y="4735045"/>
                <a:ext cx="54972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95274" name="文本框 952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33" y="4735045"/>
                <a:ext cx="549725" cy="215444"/>
              </a:xfrm>
              <a:prstGeom prst="rect">
                <a:avLst/>
              </a:prstGeom>
              <a:blipFill rotWithShape="1">
                <a:blip r:embed="rId6"/>
                <a:stretch>
                  <a:fillRect l="-81" t="-225" r="48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275" name="椭圆 95274"/>
          <p:cNvSpPr/>
          <p:nvPr/>
        </p:nvSpPr>
        <p:spPr>
          <a:xfrm>
            <a:off x="3128756" y="4686605"/>
            <a:ext cx="504056" cy="312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5276" name="文本框 95275"/>
              <p:cNvSpPr txBox="1"/>
              <p:nvPr/>
            </p:nvSpPr>
            <p:spPr>
              <a:xfrm>
                <a:off x="3752046" y="4735045"/>
                <a:ext cx="54972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95276" name="文本框 952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046" y="4735045"/>
                <a:ext cx="549725" cy="215444"/>
              </a:xfrm>
              <a:prstGeom prst="rect">
                <a:avLst/>
              </a:prstGeom>
              <a:blipFill rotWithShape="1">
                <a:blip r:embed="rId6"/>
                <a:stretch>
                  <a:fillRect l="-85" t="-225" r="51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277" name="椭圆 95276"/>
          <p:cNvSpPr/>
          <p:nvPr/>
        </p:nvSpPr>
        <p:spPr>
          <a:xfrm>
            <a:off x="3761869" y="4686605"/>
            <a:ext cx="504056" cy="312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5278" name="文本框 95277"/>
              <p:cNvSpPr txBox="1"/>
              <p:nvPr/>
            </p:nvSpPr>
            <p:spPr>
              <a:xfrm>
                <a:off x="4370567" y="4739537"/>
                <a:ext cx="54972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95278" name="文本框 952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567" y="4739537"/>
                <a:ext cx="549725" cy="215444"/>
              </a:xfrm>
              <a:prstGeom prst="rect">
                <a:avLst/>
              </a:prstGeom>
              <a:blipFill rotWithShape="1">
                <a:blip r:embed="rId6"/>
                <a:stretch>
                  <a:fillRect l="-90" t="-247" r="57" b="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279" name="椭圆 95278"/>
          <p:cNvSpPr/>
          <p:nvPr/>
        </p:nvSpPr>
        <p:spPr>
          <a:xfrm>
            <a:off x="4380390" y="4691097"/>
            <a:ext cx="504056" cy="312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5282" name="文本框 95281"/>
              <p:cNvSpPr txBox="1"/>
              <p:nvPr/>
            </p:nvSpPr>
            <p:spPr>
              <a:xfrm>
                <a:off x="5059570" y="4737573"/>
                <a:ext cx="54972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95282" name="文本框 952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570" y="4737573"/>
                <a:ext cx="549725" cy="215444"/>
              </a:xfrm>
              <a:prstGeom prst="rect">
                <a:avLst/>
              </a:prstGeom>
              <a:blipFill rotWithShape="1">
                <a:blip r:embed="rId6"/>
                <a:stretch>
                  <a:fillRect l="-96" t="-220" r="62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283" name="椭圆 95282"/>
          <p:cNvSpPr/>
          <p:nvPr/>
        </p:nvSpPr>
        <p:spPr>
          <a:xfrm>
            <a:off x="5069393" y="4689133"/>
            <a:ext cx="504056" cy="312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5284" name="文本框 95283"/>
              <p:cNvSpPr txBox="1"/>
              <p:nvPr/>
            </p:nvSpPr>
            <p:spPr>
              <a:xfrm>
                <a:off x="5696051" y="4741589"/>
                <a:ext cx="54972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95284" name="文本框 952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051" y="4741589"/>
                <a:ext cx="549725" cy="215444"/>
              </a:xfrm>
              <a:prstGeom prst="rect">
                <a:avLst/>
              </a:prstGeom>
              <a:blipFill rotWithShape="1">
                <a:blip r:embed="rId6"/>
                <a:stretch>
                  <a:fillRect l="-18" t="-20" r="100" b="1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285" name="椭圆 95284"/>
          <p:cNvSpPr/>
          <p:nvPr/>
        </p:nvSpPr>
        <p:spPr>
          <a:xfrm>
            <a:off x="5705874" y="4693149"/>
            <a:ext cx="504056" cy="312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5286" name="文本框 95285"/>
              <p:cNvSpPr txBox="1"/>
              <p:nvPr/>
            </p:nvSpPr>
            <p:spPr>
              <a:xfrm>
                <a:off x="6302666" y="4760529"/>
                <a:ext cx="54972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95286" name="文本框 952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666" y="4760529"/>
                <a:ext cx="549725" cy="215444"/>
              </a:xfrm>
              <a:prstGeom prst="rect">
                <a:avLst/>
              </a:prstGeom>
              <a:blipFill rotWithShape="1">
                <a:blip r:embed="rId6"/>
                <a:stretch>
                  <a:fillRect l="-53" t="-264" r="19" b="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287" name="椭圆 95286"/>
          <p:cNvSpPr/>
          <p:nvPr/>
        </p:nvSpPr>
        <p:spPr>
          <a:xfrm>
            <a:off x="6312489" y="4712089"/>
            <a:ext cx="504056" cy="312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5288" name="文本框 95287"/>
              <p:cNvSpPr txBox="1"/>
              <p:nvPr/>
            </p:nvSpPr>
            <p:spPr>
              <a:xfrm>
                <a:off x="6935779" y="4760529"/>
                <a:ext cx="54972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95288" name="文本框 952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5779" y="4760529"/>
                <a:ext cx="549725" cy="215444"/>
              </a:xfrm>
              <a:prstGeom prst="rect">
                <a:avLst/>
              </a:prstGeom>
              <a:blipFill rotWithShape="1">
                <a:blip r:embed="rId6"/>
                <a:stretch>
                  <a:fillRect l="-56" t="-264" r="23" b="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289" name="椭圆 95288"/>
          <p:cNvSpPr/>
          <p:nvPr/>
        </p:nvSpPr>
        <p:spPr>
          <a:xfrm>
            <a:off x="6945602" y="4712089"/>
            <a:ext cx="504056" cy="312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305" name="左大括号 95304"/>
          <p:cNvSpPr/>
          <p:nvPr/>
        </p:nvSpPr>
        <p:spPr>
          <a:xfrm>
            <a:off x="1400517" y="1590191"/>
            <a:ext cx="368709" cy="3278969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5307" name="文本框 95306"/>
              <p:cNvSpPr txBox="1"/>
              <p:nvPr/>
            </p:nvSpPr>
            <p:spPr>
              <a:xfrm>
                <a:off x="136310" y="2706946"/>
                <a:ext cx="1213493" cy="11923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树高度：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层</a:t>
                </a:r>
                <a:endParaRPr lang="en-US" altLang="zh-CN" sz="2400" dirty="0">
                  <a:solidFill>
                    <a:srgbClr val="FF0000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5307" name="文本框 953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10" y="2706946"/>
                <a:ext cx="1213493" cy="1192314"/>
              </a:xfrm>
              <a:prstGeom prst="rect">
                <a:avLst/>
              </a:prstGeom>
              <a:blipFill rotWithShape="1">
                <a:blip r:embed="rId10"/>
                <a:stretch>
                  <a:fillRect l="-35" t="-48" r="-7971" b="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309" name="左大括号 95308"/>
          <p:cNvSpPr/>
          <p:nvPr/>
        </p:nvSpPr>
        <p:spPr>
          <a:xfrm rot="16200000">
            <a:off x="4458310" y="2373729"/>
            <a:ext cx="368709" cy="5613986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5311" name="文本框 95310"/>
              <p:cNvSpPr txBox="1"/>
              <p:nvPr/>
            </p:nvSpPr>
            <p:spPr>
              <a:xfrm>
                <a:off x="1982436" y="5254657"/>
                <a:ext cx="5386744" cy="520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最底层叶子节点数：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sSubSup>
                          <m:sSubSup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</m:sup>
                    </m:sSup>
                    <m:r>
                      <a:rPr lang="en-US" altLang="zh-CN" sz="24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</m:t>
                            </m:r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bSup>
                      </m:sup>
                    </m:sSup>
                  </m:oMath>
                </a14:m>
                <a:endParaRPr lang="en-US" altLang="zh-CN" sz="2400" dirty="0">
                  <a:solidFill>
                    <a:srgbClr val="FF0000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5311" name="文本框 953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2436" y="5254657"/>
                <a:ext cx="5386744" cy="520720"/>
              </a:xfrm>
              <a:prstGeom prst="rect">
                <a:avLst/>
              </a:prstGeom>
              <a:blipFill rotWithShape="1">
                <a:blip r:embed="rId11"/>
                <a:stretch>
                  <a:fillRect l="-11" t="-6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  <p:bldP spid="2" grpId="0" animBg="1"/>
      <p:bldP spid="9" grpId="0"/>
      <p:bldP spid="22" grpId="0" animBg="1"/>
      <p:bldP spid="23" grpId="0"/>
      <p:bldP spid="24" grpId="0" animBg="1"/>
      <p:bldP spid="25" grpId="0"/>
      <p:bldP spid="26" grpId="0" animBg="1"/>
      <p:bldP spid="27" grpId="0"/>
      <p:bldP spid="58" grpId="0"/>
      <p:bldP spid="59" grpId="0"/>
      <p:bldP spid="60" grpId="0"/>
      <p:bldP spid="61" grpId="0"/>
      <p:bldP spid="62" grpId="0"/>
      <p:bldP spid="63" grpId="0"/>
      <p:bldP spid="95232" grpId="0"/>
      <p:bldP spid="95234" grpId="0"/>
      <p:bldP spid="95235" grpId="0"/>
      <p:bldP spid="95247" grpId="0"/>
      <p:bldP spid="95258" grpId="0"/>
      <p:bldP spid="95259" grpId="0"/>
      <p:bldP spid="95260" grpId="0"/>
      <p:bldP spid="95271" grpId="0" animBg="1"/>
      <p:bldP spid="95272" grpId="0"/>
      <p:bldP spid="95273" grpId="0" animBg="1"/>
      <p:bldP spid="95274" grpId="0"/>
      <p:bldP spid="95275" grpId="0" animBg="1"/>
      <p:bldP spid="95276" grpId="0"/>
      <p:bldP spid="95277" grpId="0" animBg="1"/>
      <p:bldP spid="95278" grpId="0"/>
      <p:bldP spid="95279" grpId="0" animBg="1"/>
      <p:bldP spid="95282" grpId="0"/>
      <p:bldP spid="95283" grpId="0" animBg="1"/>
      <p:bldP spid="95284" grpId="0"/>
      <p:bldP spid="95285" grpId="0" animBg="1"/>
      <p:bldP spid="95286" grpId="0"/>
      <p:bldP spid="95287" grpId="0" animBg="1"/>
      <p:bldP spid="95288" grpId="0"/>
      <p:bldP spid="95289" grpId="0" animBg="1"/>
      <p:bldP spid="95305" grpId="0" animBg="1"/>
      <p:bldP spid="95307" grpId="0"/>
      <p:bldP spid="95309" grpId="0" animBg="1"/>
      <p:bldP spid="9531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文本框 3"/>
          <p:cNvSpPr txBox="1"/>
          <p:nvPr/>
        </p:nvSpPr>
        <p:spPr>
          <a:xfrm>
            <a:off x="3707904" y="26040"/>
            <a:ext cx="2508250" cy="738664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hangingPunct="0"/>
            <a:r>
              <a:rPr lang="zh-CN" altLang="en-US" sz="4200" b="1" dirty="0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递归树</a:t>
            </a:r>
            <a:endParaRPr lang="zh-CN" altLang="en-US" sz="4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96260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666" y="3161724"/>
            <a:ext cx="6205537" cy="17414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9"/>
          <p:cNvSpPr/>
          <p:nvPr/>
        </p:nvSpPr>
        <p:spPr>
          <a:xfrm>
            <a:off x="4578251" y="4464269"/>
            <a:ext cx="2159000" cy="43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1" name="矩形 10"/>
          <p:cNvSpPr/>
          <p:nvPr/>
        </p:nvSpPr>
        <p:spPr>
          <a:xfrm>
            <a:off x="7071543" y="4569366"/>
            <a:ext cx="1366838" cy="5746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263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512179" y="6021288"/>
                <a:ext cx="7627317" cy="758775"/>
              </a:xfrm>
              <a:solidFill>
                <a:schemeClr val="bg1"/>
              </a:solidFill>
            </p:spPr>
            <p:txBody>
              <a:bodyPr vert="horz" wrap="square" lIns="91440" tIns="45720" rIns="91440" bIns="45720" anchor="t"/>
              <a:lstStyle/>
              <a:p>
                <a:pPr algn="just" eaLnBrk="1" hangingPunct="1">
                  <a:spcBef>
                    <a:spcPts val="0"/>
                  </a:spcBef>
                  <a:buFont typeface="Wingdings" panose="05000000000000000000" pitchFamily="2" charset="2"/>
                  <a:buChar char="p"/>
                </a:pPr>
                <a:r>
                  <a:rPr lang="zh-CN" altLang="en-US" sz="2400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我们得出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用代入法来验证。</a:t>
                </a:r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just" eaLnBrk="1" hangingPunct="1">
                  <a:spcBef>
                    <a:spcPts val="0"/>
                  </a:spcBef>
                  <a:buFont typeface="Wingdings" panose="05000000000000000000" pitchFamily="2" charset="2"/>
                  <a:buChar char="p"/>
                </a:pPr>
                <a:r>
                  <a:rPr lang="zh-CN" altLang="en-US" sz="2400" dirty="0">
                    <a:solidFill>
                      <a:schemeClr val="accent2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我们还有什么发现？</a:t>
                </a:r>
                <a:endParaRPr lang="zh-CN" altLang="en-US" sz="2400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6263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2179" y="6021288"/>
                <a:ext cx="7627317" cy="758775"/>
              </a:xfrm>
              <a:blipFill rotWithShape="1">
                <a:blip r:embed="rId2"/>
                <a:stretch>
                  <a:fillRect l="-5" t="-29" r="1" b="-44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6264" name="图片 12"/>
          <p:cNvPicPr>
            <a:picLocks noChangeAspect="1"/>
          </p:cNvPicPr>
          <p:nvPr/>
        </p:nvPicPr>
        <p:blipFill>
          <a:blip r:embed="rId3"/>
          <a:srcRect r="83279"/>
          <a:stretch>
            <a:fillRect/>
          </a:stretch>
        </p:blipFill>
        <p:spPr>
          <a:xfrm>
            <a:off x="5019576" y="3681631"/>
            <a:ext cx="866775" cy="673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6265" name="图片 13"/>
          <p:cNvPicPr>
            <a:picLocks noChangeAspect="1"/>
          </p:cNvPicPr>
          <p:nvPr/>
        </p:nvPicPr>
        <p:blipFill>
          <a:blip r:embed="rId3"/>
          <a:srcRect l="59076" r="23517"/>
          <a:stretch>
            <a:fillRect/>
          </a:stretch>
        </p:blipFill>
        <p:spPr>
          <a:xfrm>
            <a:off x="5932388" y="3710206"/>
            <a:ext cx="866775" cy="644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6266" name="Rectangle 3"/>
          <p:cNvSpPr>
            <a:spLocks noGrp="1"/>
          </p:cNvSpPr>
          <p:nvPr/>
        </p:nvSpPr>
        <p:spPr>
          <a:xfrm>
            <a:off x="4325838" y="3838794"/>
            <a:ext cx="946150" cy="51593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/>
          <a:lstStyle/>
          <a:p>
            <a:pPr algn="just">
              <a:spcBef>
                <a:spcPct val="20000"/>
              </a:spcBef>
            </a:pPr>
            <a:r>
              <a:rPr lang="zh-CN" altLang="en-US" sz="1800" dirty="0">
                <a:solidFill>
                  <a:schemeClr val="accent2"/>
                </a:solidFill>
                <a:latin typeface="黑体-简" panose="02000000000000000000" charset="-122"/>
                <a:ea typeface="黑体-简" panose="02000000000000000000" charset="-122"/>
              </a:rPr>
              <a:t>根据：</a:t>
            </a:r>
            <a:endParaRPr lang="zh-CN" altLang="en-US" sz="1800" dirty="0">
              <a:solidFill>
                <a:schemeClr val="accent2"/>
              </a:solidFill>
              <a:latin typeface="黑体-简" panose="02000000000000000000" charset="-122"/>
              <a:ea typeface="黑体-简" panose="02000000000000000000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215516" y="764704"/>
                <a:ext cx="8748972" cy="645048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1.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⌊"/>
                            <m:endChr m:val="⌋"/>
                            <m:ctrlP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d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。其中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 =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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16" y="764704"/>
                <a:ext cx="8748972" cy="645048"/>
              </a:xfrm>
              <a:prstGeom prst="rect">
                <a:avLst/>
              </a:prstGeom>
              <a:blipFill rotWithShape="1">
                <a:blip r:embed="rId4"/>
                <a:stretch>
                  <a:fillRect l="-148" t="-1994" r="-143" b="-1961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213424" y="1479687"/>
                <a:ext cx="8751064" cy="44644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1800"/>
                  </a:spcAft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解：</a:t>
                </a:r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endParaRPr lang="en-US" altLang="zh-CN" b="0" i="1" dirty="0">
                  <a:solidFill>
                    <a:srgbClr val="0000FF"/>
                  </a:solidFill>
                  <a:latin typeface="Cambria Math" panose="020405030504060302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𝑐𝑛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16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𝑐𝑛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16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𝑐𝑛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16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sSubSup>
                              <m:sSubSupPr>
                                <m:ctrlPr>
                                  <a:rPr lang="en-US" altLang="zh-CN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𝑐𝑛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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bSup>
                      </m:sup>
                    </m:sSup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b="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b="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endParaRPr lang="en-US" altLang="zh-CN" b="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          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3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16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𝑐𝑛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</m:t>
                      </m:r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bSup>
                        </m:sup>
                      </m:sSup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          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16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sSubSup>
                              <m:sSubSupPr>
                                <m:ctrlP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b>
                              <m:sup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p>
                            </m:sSubSup>
                          </m:sup>
                        </m:sSup>
                      </m:num>
                      <m:den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16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altLang="zh-CN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𝑐𝑛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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bSup>
                      </m:sup>
                    </m:sSup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24" y="1479687"/>
                <a:ext cx="8751064" cy="4464492"/>
              </a:xfrm>
              <a:prstGeom prst="rect">
                <a:avLst/>
              </a:prstGeom>
              <a:blipFill rotWithShape="1">
                <a:blip r:embed="rId5"/>
                <a:stretch>
                  <a:fillRect l="-146" t="-288" r="-143" b="-741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5243174" y="4129729"/>
                <a:ext cx="3480344" cy="667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根据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：</m:t>
                    </m:r>
                    <m:nary>
                      <m:naryPr>
                        <m:chr m:val="∑"/>
                        <m:ctrlP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zh-CN" altLang="en-US" dirty="0">
                  <a:solidFill>
                    <a:srgbClr val="FF0000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3174" y="4129729"/>
                <a:ext cx="3480344" cy="667555"/>
              </a:xfrm>
              <a:prstGeom prst="rect">
                <a:avLst/>
              </a:prstGeom>
              <a:blipFill rotWithShape="1">
                <a:blip r:embed="rId6"/>
                <a:stretch>
                  <a:fillRect l="-18" t="-49" r="15" b="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1249251" y="4847018"/>
            <a:ext cx="1366838" cy="10272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1216613" y="1424597"/>
                <a:ext cx="4982582" cy="15079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nary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</m:t>
                      </m:r>
                      <m:d>
                        <m:dPr>
                          <m:ctrlP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</m:sup>
                          </m:sSup>
                        </m:e>
                      </m:d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613" y="1424597"/>
                <a:ext cx="4982582" cy="1507913"/>
              </a:xfrm>
              <a:prstGeom prst="rect">
                <a:avLst/>
              </a:prstGeom>
              <a:blipFill rotWithShape="1">
                <a:blip r:embed="rId7"/>
                <a:stretch>
                  <a:fillRect l="-12" t="-19" r="7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63" grpId="0" animBg="1" build="p"/>
      <p:bldP spid="2" grpId="0"/>
      <p:bldP spid="14" grpId="0" animBg="1"/>
      <p:bldP spid="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234887" y="71787"/>
                <a:ext cx="8611234" cy="461665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2.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⌊"/>
                            <m:endChr m:val="⌋"/>
                            <m:ctrlP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altLang="zh-CN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 b="0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87" y="71787"/>
                <a:ext cx="8611234" cy="461665"/>
              </a:xfrm>
              <a:prstGeom prst="rect">
                <a:avLst/>
              </a:prstGeom>
              <a:blipFill rotWithShape="1">
                <a:blip r:embed="rId1"/>
                <a:stretch>
                  <a:fillRect l="-154" t="-2758" r="-141" b="-13193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234886" y="620688"/>
                <a:ext cx="8611235" cy="581306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3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⌊"/>
                              <m:endChr m:val="⌋"/>
                              <m:ctrlP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skw"/>
                                  <m:ctrlP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3</m:t>
                      </m:r>
                      <m:d>
                        <m:d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⌊"/>
                              <m:endChr m:val="⌋"/>
                              <m:ctrlP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skw"/>
                                  <m:ctrlP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3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US" altLang="zh-CN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altLang="zh-CN" b="0" i="1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  <m:t>16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         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3</m:t>
                      </m:r>
                      <m:d>
                        <m:d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⌊"/>
                              <m:endChr m:val="⌋"/>
                              <m:ctrlP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skw"/>
                                  <m:ctrlP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3</m:t>
                          </m:r>
                          <m:d>
                            <m:dPr>
                              <m:ctrlP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US" altLang="zh-CN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altLang="zh-CN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  <m:t>16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CN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  <m:r>
                                <a:rPr lang="en-US" altLang="zh-CN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⌊"/>
                                      <m:endChr m:val="⌋"/>
                                      <m:ctrlPr>
                                        <a:rPr lang="en-US" altLang="zh-CN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skw"/>
                                          <m:ctrlPr>
                                            <a:rPr lang="en-US" altLang="zh-CN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楷体" panose="02010609060101010101" pitchFamily="49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楷体" panose="02010609060101010101" pitchFamily="49" charset="-122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楷体" panose="02010609060101010101" pitchFamily="49" charset="-122"/>
                                              <a:cs typeface="Times New Roman" panose="02020603050405020304" pitchFamily="18" charset="0"/>
                                            </a:rPr>
                                            <m:t>6</m:t>
                                          </m:r>
                                          <m:r>
                                            <a:rPr lang="en-US" altLang="zh-CN" b="0" i="1" dirty="0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楷体" panose="02010609060101010101" pitchFamily="49" charset="-122"/>
                                              <a:cs typeface="Times New Roman" panose="02020603050405020304" pitchFamily="18" charset="0"/>
                                            </a:rPr>
                                            <m:t>4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        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3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⌊"/>
                          <m:endChr m:val="⌋"/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d>
                        <m:dPr>
                          <m:begChr m:val="⌊"/>
                          <m:endChr m:val="⌋"/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p>
                        <m:sSup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⌊"/>
                              <m:endChr m:val="⌋"/>
                              <m:ctrlP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skw"/>
                                  <m:ctrlP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令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num>
                      <m:den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i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       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3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⌊"/>
                          <m:endChr m:val="⌋"/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d>
                        <m:dPr>
                          <m:begChr m:val="⌊"/>
                          <m:endChr m:val="⌋"/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sup>
                      </m:sSup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⌊"/>
                              <m:endChr m:val="⌋"/>
                              <m:ctrlP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</m:t>
                      </m:r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en-US" altLang="zh-CN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f>
                        <m:fPr>
                          <m:type m:val="skw"/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den>
                      </m:f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</m:t>
                      </m:r>
                      <m:d>
                        <m:d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sup>
                          </m:sSup>
                        </m:e>
                      </m:d>
                      <m:r>
                        <a:rPr lang="en-US" altLang="zh-CN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≤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nary>
                        <m:naryPr>
                          <m:chr m:val="∑"/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US" altLang="zh-CN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altLang="zh-CN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altLang="zh-CN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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sup>
                          </m:s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</m:oMath>
                  </m:oMathPara>
                </a14:m>
                <a:endParaRPr lang="en-US" altLang="zh-CN" b="0" i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box>
                        <m:box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box>
                                <m:box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r>
                                    <m:rPr>
                                      <m:brk m:alnAt="63"/>
                                    </m:r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box>
                            </m:den>
                          </m:f>
                        </m:e>
                      </m:box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</m:t>
                      </m:r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bSup>
                        </m:sup>
                      </m:sSup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</m:t>
                      </m:r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bSup>
                        </m:sup>
                      </m:sSup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86" y="620688"/>
                <a:ext cx="8611235" cy="5813066"/>
              </a:xfrm>
              <a:prstGeom prst="rect">
                <a:avLst/>
              </a:prstGeom>
              <a:blipFill rotWithShape="1">
                <a:blip r:embed="rId2"/>
                <a:stretch>
                  <a:fillRect l="-154" t="-224" r="-141" b="-209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/>
        </p:nvSpPr>
        <p:spPr>
          <a:xfrm>
            <a:off x="7380312" y="836712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定义所得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2" name="Rectangle 4"/>
          <p:cNvSpPr>
            <a:spLocks noChangeArrowheads="1"/>
          </p:cNvSpPr>
          <p:nvPr/>
        </p:nvSpPr>
        <p:spPr bwMode="auto">
          <a:xfrm>
            <a:off x="0" y="44624"/>
            <a:ext cx="91440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Master</a:t>
            </a:r>
            <a:r>
              <a:rPr kumimoji="1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定理方法</a:t>
            </a:r>
            <a:r>
              <a:rPr kumimoji="1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endParaRPr kumimoji="1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179512" y="692696"/>
                <a:ext cx="8611234" cy="830997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目的：求解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型方程，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常数，</a:t>
                </a:r>
                <a:r>
                  <a:rPr lang="en-US" altLang="zh-CN" dirty="0">
                    <a:solidFill>
                      <a:srgbClr val="0000FF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是渐近正函数。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692696"/>
                <a:ext cx="8611234" cy="830997"/>
              </a:xfrm>
              <a:prstGeom prst="rect">
                <a:avLst/>
              </a:prstGeom>
              <a:blipFill rotWithShape="1">
                <a:blip r:embed="rId1"/>
                <a:stretch>
                  <a:fillRect l="-153" t="-1594" r="-1610" b="-14632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179512" y="1638365"/>
            <a:ext cx="8611234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dirty="0">
                <a:ea typeface="楷体" panose="02010609060101010101" pitchFamily="49" charset="-122"/>
                <a:cs typeface="Times New Roman" panose="02020603050405020304" pitchFamily="18" charset="0"/>
              </a:rPr>
              <a:t>方法：记住三种情况，则不用笔纸即可求解上述方程。</a:t>
            </a:r>
            <a:endParaRPr lang="en-US" altLang="zh-CN" dirty="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190188" y="2196356"/>
                <a:ext cx="8611234" cy="461818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kumimoji="1" lang="en-US" altLang="zh-CN" b="1" dirty="0">
                    <a:solidFill>
                      <a:srgbClr val="990099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Master </a:t>
                </a:r>
                <a:r>
                  <a:rPr kumimoji="1" lang="zh-CN" altLang="en-US" b="1" dirty="0">
                    <a:solidFill>
                      <a:srgbClr val="990099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定理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：设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是常数，</a:t>
                </a:r>
                <a:r>
                  <a:rPr lang="en-US" altLang="zh-CN" dirty="0">
                    <a:solidFill>
                      <a:srgbClr val="0000FF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是一个函数，</a:t>
                </a:r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是定义在非负整数集上的函数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𝑎𝑇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endParaRPr lang="en-US" altLang="zh-CN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那么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可以如下求解：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）若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是常数，则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sup>
                    </m:sSup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）若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l-GR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sup>
                    </m:sSup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b="1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（同阶），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sup>
                    </m:sSup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lg</m:t>
                    </m:r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)=</m:t>
                    </m:r>
                  </m:oMath>
                </a14:m>
                <a:r>
                  <a:rPr lang="el-GR" altLang="zh-CN" dirty="0">
                    <a:solidFill>
                      <a:srgbClr val="0000FF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lg</m:t>
                    </m:r>
                    <m:r>
                      <a:rPr lang="en-US" altLang="zh-CN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）若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r>
                      <m:rPr>
                        <m:nor/>
                      </m:rPr>
                      <a:rPr lang="en-US" altLang="zh-CN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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  <m: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sup>
                    </m:sSup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是常数，且对某个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dirty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常数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和所有充分大的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，有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𝑎𝑓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𝑏</m:t>
                        </m:r>
                      </m:den>
                    </m:f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𝑐𝑓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88" y="2196356"/>
                <a:ext cx="8611234" cy="4618187"/>
              </a:xfrm>
              <a:prstGeom prst="rect">
                <a:avLst/>
              </a:prstGeom>
              <a:blipFill rotWithShape="1">
                <a:blip r:embed="rId2"/>
                <a:stretch>
                  <a:fillRect l="-151" t="-286" r="-1058" b="-8641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08504" cy="755104"/>
          </a:xfrm>
        </p:spPr>
        <p:txBody>
          <a:bodyPr anchor="ctr"/>
          <a:lstStyle/>
          <a:p>
            <a:r>
              <a:rPr lang="en-US" altLang="zh-CN" kern="12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Master </a:t>
            </a:r>
            <a:r>
              <a:rPr lang="zh-CN" altLang="en-US" kern="12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定理</a:t>
            </a:r>
            <a:endParaRPr lang="zh-CN" altLang="en-US" kern="1200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01378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62788" y="3670300"/>
            <a:ext cx="1668462" cy="2001838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611560" y="3134250"/>
                <a:ext cx="6336704" cy="2246769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eaLnBrk="0" hangingPunct="0"/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kumimoji="0" lang="zh-CN" altLang="en-US" sz="2800" kern="1200" cap="none" spc="0" normalizeH="0" baseline="0" noProof="1">
                    <a:solidFill>
                      <a:srgbClr val="00B05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：     子问题数量</a:t>
                </a:r>
                <a:endParaRPr kumimoji="0" lang="zh-CN" altLang="en-US" sz="2800" kern="1200" cap="none" spc="0" normalizeH="0" baseline="0" noProof="1">
                  <a:solidFill>
                    <a:srgbClr val="00B050"/>
                  </a:solidFill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eaLnBrk="0" hangingPunct="0"/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kumimoji="0" lang="zh-CN" altLang="en-US" sz="2800" kern="1200" cap="none" spc="0" normalizeH="0" baseline="0" noProof="1">
                    <a:solidFill>
                      <a:schemeClr val="accent4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：</a:t>
                </a:r>
                <a:r>
                  <a:rPr kumimoji="0" lang="en-US" sz="2800" kern="1200" cap="none" spc="0" normalizeH="0" baseline="0" noProof="1">
                    <a:solidFill>
                      <a:schemeClr val="accent4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    </a:t>
                </a:r>
                <a:r>
                  <a:rPr kumimoji="0" lang="zh-CN" altLang="en-US" sz="2800" kern="1200" cap="none" spc="0" normalizeH="0" baseline="0" noProof="1">
                    <a:solidFill>
                      <a:schemeClr val="accent4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子问题从原问题缩小的比例，</a:t>
                </a:r>
                <a14:m>
                  <m:oMath xmlns:m="http://schemas.openxmlformats.org/officeDocument/2006/math">
                    <m:r>
                      <a:rPr lang="en-US" altLang="zh-CN" sz="2800" i="1" noProof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𝑛</m:t>
                    </m:r>
                    <m:r>
                      <a:rPr lang="en-US" altLang="zh-CN" sz="2800" i="1" noProof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/</m:t>
                    </m:r>
                    <m:r>
                      <a:rPr lang="en-US" altLang="zh-CN" sz="2800" i="1" noProof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𝑏</m:t>
                    </m:r>
                  </m:oMath>
                </a14:m>
                <a:r>
                  <a:rPr lang="zh-CN" altLang="en-US" sz="2800" noProof="1">
                    <a:solidFill>
                      <a:schemeClr val="accent4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为子问题规模</a:t>
                </a:r>
                <a:endParaRPr kumimoji="0" lang="en-US" sz="2800" kern="1200" cap="none" spc="0" normalizeH="0" baseline="0" noProof="1">
                  <a:solidFill>
                    <a:schemeClr val="accent4"/>
                  </a:solidFill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eaLnBrk="0" hangingPunct="0"/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80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80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800" noProof="1">
                    <a:solidFill>
                      <a:srgbClr val="FF64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：将问题分解和子问题解整合的代价</a:t>
                </a:r>
                <a:endParaRPr kumimoji="0" lang="zh-CN" altLang="en-US" sz="2800" kern="1200" cap="none" spc="0" normalizeH="0" baseline="0" noProof="1">
                  <a:solidFill>
                    <a:srgbClr val="FF6400"/>
                  </a:solidFill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134250"/>
                <a:ext cx="6336704" cy="2246769"/>
              </a:xfrm>
              <a:prstGeom prst="rect">
                <a:avLst/>
              </a:prstGeom>
              <a:blipFill rotWithShape="1">
                <a:blip r:embed="rId2"/>
                <a:stretch>
                  <a:fillRect l="-201" t="-589" r="-199" b="-564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1381" name="TextBox 6"/>
              <p:cNvSpPr txBox="1"/>
              <p:nvPr/>
            </p:nvSpPr>
            <p:spPr>
              <a:xfrm>
                <a:off x="611560" y="1185862"/>
                <a:ext cx="8312472" cy="1814215"/>
              </a:xfrm>
              <a:prstGeom prst="rect">
                <a:avLst/>
              </a:prstGeom>
              <a:noFill/>
              <a:ln w="22225">
                <a:solidFill>
                  <a:schemeClr val="accent1"/>
                </a:solidFill>
              </a:ln>
            </p:spPr>
            <p:txBody>
              <a:bodyPr wrap="square" anchor="t">
                <a:spAutoFit/>
              </a:bodyPr>
              <a:lstStyle/>
              <a:p>
                <a:pPr eaLnBrk="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32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32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32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32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𝑎𝑇</m:t>
                      </m:r>
                      <m:d>
                        <m:dPr>
                          <m:ctrlPr>
                            <a:rPr lang="en-US" altLang="zh-CN" sz="32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altLang="zh-CN" sz="32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32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32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den>
                          </m:f>
                        </m:e>
                      </m:d>
                      <m:r>
                        <a:rPr lang="en-US" altLang="zh-CN" sz="3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3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en-US" altLang="zh-CN" sz="3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3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altLang="zh-CN" sz="3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32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eaLnBrk="0" hangingPunct="0"/>
                <a:r>
                  <a:rPr lang="en-US" altLang="zh-CN" sz="32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Master</a:t>
                </a:r>
                <a:r>
                  <a:rPr lang="zh-CN" altLang="en-US" sz="32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定理适用于，通过解一个问题的子问题，来解一个问题，并且</a:t>
                </a:r>
                <a:r>
                  <a:rPr lang="zh-CN" altLang="en-US" sz="3200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子问题规模相同</a:t>
                </a:r>
                <a:endParaRPr lang="zh-CN" altLang="en-US" sz="3200" dirty="0">
                  <a:solidFill>
                    <a:srgbClr val="FF0000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1381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185862"/>
                <a:ext cx="8312472" cy="1814215"/>
              </a:xfrm>
              <a:prstGeom prst="rect">
                <a:avLst/>
              </a:prstGeom>
              <a:blipFill rotWithShape="1">
                <a:blip r:embed="rId3"/>
                <a:stretch>
                  <a:fillRect l="-138" t="-647" r="-133" b="-611"/>
                </a:stretch>
              </a:blipFill>
              <a:ln w="2222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02" name="Group 40"/>
          <p:cNvGrpSpPr/>
          <p:nvPr/>
        </p:nvGrpSpPr>
        <p:grpSpPr>
          <a:xfrm>
            <a:off x="73978" y="2997202"/>
            <a:ext cx="9069386" cy="2200276"/>
            <a:chOff x="0" y="2341"/>
            <a:chExt cx="5713" cy="1386"/>
          </a:xfrm>
        </p:grpSpPr>
        <p:sp>
          <p:nvSpPr>
            <p:cNvPr id="84001" name="Rectangle 33"/>
            <p:cNvSpPr>
              <a:spLocks noChangeArrowheads="1"/>
            </p:cNvSpPr>
            <p:nvPr/>
          </p:nvSpPr>
          <p:spPr bwMode="auto">
            <a:xfrm>
              <a:off x="68" y="2341"/>
              <a:ext cx="1678" cy="10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4002" name="Rectangle 34"/>
                <p:cNvSpPr>
                  <a:spLocks noChangeArrowheads="1"/>
                </p:cNvSpPr>
                <p:nvPr/>
              </p:nvSpPr>
              <p:spPr bwMode="auto">
                <a:xfrm>
                  <a:off x="3470" y="2341"/>
                  <a:ext cx="1814" cy="1044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lvl="0" algn="ctr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altLang="zh-CN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altLang="zh-CN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l-GR" altLang="zh-CN" sz="2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  <m:r>
                          <a:rPr lang="en-US" altLang="zh-CN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𝑓</m:t>
                        </m:r>
                        <m:r>
                          <a:rPr lang="en-US" altLang="zh-CN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))</m:t>
                        </m:r>
                      </m:oMath>
                    </m:oMathPara>
                  </a14:m>
                  <a:endParaRPr kumimoji="1" lang="en-US" altLang="zh-CN" sz="2800" b="1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sym typeface="+mn-ea"/>
                  </a:endParaRPr>
                </a:p>
              </p:txBody>
            </p:sp>
          </mc:Choice>
          <mc:Fallback>
            <p:sp>
              <p:nvSpPr>
                <p:cNvPr id="84002" name="Rectangle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70" y="2341"/>
                  <a:ext cx="1814" cy="1044"/>
                </a:xfrm>
                <a:prstGeom prst="rect">
                  <a:avLst/>
                </a:prstGeom>
                <a:blipFill rotWithShape="1">
                  <a:blip r:embed="rId1"/>
                </a:blipFill>
                <a:ln w="9525">
                  <a:solidFill>
                    <a:schemeClr val="tx1"/>
                  </a:solidFill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4003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5087" y="3397"/>
                  <a:ext cx="626" cy="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𝑓</m:t>
                        </m:r>
                        <m:r>
                          <a:rPr lang="en-US" altLang="zh-CN" sz="2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2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en-US" altLang="zh-CN" sz="2800" b="1" i="1" kern="1200" cap="none" spc="0" normalizeH="0" baseline="0" noProof="0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  <a:sym typeface="+mn-ea"/>
                  </a:endParaRPr>
                </a:p>
              </p:txBody>
            </p:sp>
          </mc:Choice>
          <mc:Fallback>
            <p:sp>
              <p:nvSpPr>
                <p:cNvPr id="84003" name="Text 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87" y="3397"/>
                  <a:ext cx="626" cy="330"/>
                </a:xfrm>
                <a:prstGeom prst="rect">
                  <a:avLst/>
                </a:prstGeom>
                <a:blipFill rotWithShape="1">
                  <a:blip r:embed="rId2"/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407" name="Rectangle 38"/>
            <p:cNvSpPr/>
            <p:nvPr/>
          </p:nvSpPr>
          <p:spPr>
            <a:xfrm>
              <a:off x="1746" y="2976"/>
              <a:ext cx="1724" cy="409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2408" name="Line 37"/>
            <p:cNvSpPr/>
            <p:nvPr/>
          </p:nvSpPr>
          <p:spPr>
            <a:xfrm>
              <a:off x="2608" y="2659"/>
              <a:ext cx="0" cy="72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2409" name="Line 6"/>
            <p:cNvSpPr/>
            <p:nvPr/>
          </p:nvSpPr>
          <p:spPr>
            <a:xfrm>
              <a:off x="0" y="3385"/>
              <a:ext cx="535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sp>
        <p:nvSpPr>
          <p:cNvPr id="84007" name="Text Box 39"/>
          <p:cNvSpPr txBox="1">
            <a:spLocks noChangeArrowheads="1"/>
          </p:cNvSpPr>
          <p:nvPr/>
        </p:nvSpPr>
        <p:spPr bwMode="auto">
          <a:xfrm>
            <a:off x="756502" y="5405288"/>
            <a:ext cx="7600950" cy="6461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kumimoji="0" lang="zh-CN" altLang="en-US" sz="3600" b="1" i="0" u="none" strike="noStrike" kern="1200" cap="none" spc="0" normalizeH="0" baseline="0" noProof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对于红色部分，</a:t>
            </a:r>
            <a:r>
              <a:rPr kumimoji="0" lang="en-US" altLang="zh-CN" sz="3600" b="1" i="0" u="none" strike="noStrike" kern="1200" cap="none" spc="0" normalizeH="0" baseline="0" noProof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Master</a:t>
            </a:r>
            <a:r>
              <a:rPr kumimoji="0" lang="zh-CN" altLang="en-US" sz="3600" b="1" i="0" u="none" strike="noStrike" kern="1200" cap="none" spc="0" normalizeH="0" baseline="0" noProof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定理无能为力</a:t>
            </a:r>
            <a:endParaRPr kumimoji="0" lang="zh-CN" altLang="en-US" sz="3600" b="1" i="0" u="none" strike="noStrike" kern="1200" cap="none" spc="0" normalizeH="0" baseline="0" noProof="1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107344" y="322259"/>
                <a:ext cx="8899266" cy="239732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1200"/>
                  </a:spcAft>
                </a:pPr>
                <a:r>
                  <a:rPr kumimoji="1" lang="zh-CN" altLang="en-US" b="1" dirty="0">
                    <a:solidFill>
                      <a:srgbClr val="990099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直观地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：我们用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sup>
                    </m:sSup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比较：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）若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sup>
                    </m:sSup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多项式地大，则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sup>
                    </m:sSup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）若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多项式地大，则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）若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sup>
                    </m:sSup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同阶，则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sup>
                    </m:sSup>
                    <m:r>
                      <m:rPr>
                        <m:sty m:val="p"/>
                      </m:rPr>
                      <a:rPr lang="en-US" altLang="zh-CN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lg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l-GR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m:rPr>
                        <m:sty m:val="p"/>
                      </m:rPr>
                      <a:rPr lang="en-US" altLang="zh-CN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lg</m:t>
                    </m:r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44" y="322259"/>
                <a:ext cx="8899266" cy="2397323"/>
              </a:xfrm>
              <a:prstGeom prst="rect">
                <a:avLst/>
              </a:prstGeom>
              <a:blipFill rotWithShape="1">
                <a:blip r:embed="rId3"/>
                <a:stretch>
                  <a:fillRect l="-143" t="-543" r="-138" b="-508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107511" y="3548258"/>
                <a:ext cx="2803332" cy="583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CN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Θ</m:t>
                      </m:r>
                      <m:r>
                        <a:rPr lang="en-US" altLang="zh-CN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altLang="zh-C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</m:sup>
                      </m:sSup>
                      <m:r>
                        <a:rPr lang="en-US" altLang="zh-CN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11" y="3548258"/>
                <a:ext cx="2803332" cy="583558"/>
              </a:xfrm>
              <a:prstGeom prst="rect">
                <a:avLst/>
              </a:prstGeom>
              <a:blipFill rotWithShape="1">
                <a:blip r:embed="rId4"/>
                <a:stretch>
                  <a:fillRect l="-7" t="-88" b="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3378189" y="3020864"/>
                <a:ext cx="181902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Θ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altLang="zh-CN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lg</m:t>
                      </m:r>
                      <m:r>
                        <a:rPr lang="en-US" altLang="zh-CN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189" y="3020864"/>
                <a:ext cx="1819023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34" t="-37" r="20" b="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3735668" y="4710194"/>
                <a:ext cx="1093376" cy="58355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668" y="4710194"/>
                <a:ext cx="1093376" cy="583558"/>
              </a:xfrm>
              <a:prstGeom prst="rect">
                <a:avLst/>
              </a:prstGeom>
              <a:blipFill rotWithShape="1">
                <a:blip r:embed="rId6"/>
                <a:stretch>
                  <a:fillRect l="-55" t="-68" r="46" b="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矩形 20"/>
              <p:cNvSpPr/>
              <p:nvPr/>
            </p:nvSpPr>
            <p:spPr>
              <a:xfrm>
                <a:off x="1937684" y="4673473"/>
                <a:ext cx="1511761" cy="58355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ε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684" y="4673473"/>
                <a:ext cx="1511761" cy="583558"/>
              </a:xfrm>
              <a:prstGeom prst="rect">
                <a:avLst/>
              </a:prstGeom>
              <a:blipFill rotWithShape="1">
                <a:blip r:embed="rId7"/>
                <a:stretch>
                  <a:fillRect l="-20" t="-87" r="8" b="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矩形 21"/>
              <p:cNvSpPr/>
              <p:nvPr/>
            </p:nvSpPr>
            <p:spPr>
              <a:xfrm>
                <a:off x="4980752" y="4673473"/>
                <a:ext cx="1511761" cy="58355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ε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752" y="4673473"/>
                <a:ext cx="1511761" cy="583558"/>
              </a:xfrm>
              <a:prstGeom prst="rect">
                <a:avLst/>
              </a:prstGeom>
              <a:blipFill rotWithShape="1">
                <a:blip r:embed="rId8"/>
                <a:stretch>
                  <a:fillRect l="-30" t="-87" r="18" b="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007" grpId="0" bldLvl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266383" y="1268760"/>
                <a:ext cx="8611234" cy="338874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1200"/>
                  </a:spcAft>
                </a:pPr>
                <a:r>
                  <a:rPr kumimoji="1" lang="zh-CN" altLang="en-US" b="1" dirty="0">
                    <a:solidFill>
                      <a:srgbClr val="990099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更进一步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）在第一种情况，</a:t>
                </a:r>
                <a:r>
                  <a:rPr lang="en-US" altLang="zh-CN" dirty="0">
                    <a:solidFill>
                      <a:srgbClr val="0000FF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不仅小于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sup>
                    </m:sSup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，必须多项式地小于，即对于一个常数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dirty="0">
                    <a:solidFill>
                      <a:srgbClr val="0000FF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sSubSup>
                              <m:sSubSupPr>
                                <m:ctrlP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  <m:sup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p>
                            </m:sSubSup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l-GR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ε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）在第三种情况，</a:t>
                </a:r>
                <a:r>
                  <a:rPr lang="en-US" altLang="zh-CN" dirty="0">
                    <a:solidFill>
                      <a:srgbClr val="0000FF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不仅大于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sup>
                    </m:sSup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，必须多项式地大于，即对于一个常数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dirty="0">
                    <a:solidFill>
                      <a:srgbClr val="0000FF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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sSubSup>
                              <m:sSubSupPr>
                                <m:ctrlP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  <m:sup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p>
                            </m:sSubSup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l-GR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ε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83" y="1268760"/>
                <a:ext cx="8611234" cy="3388748"/>
              </a:xfrm>
              <a:prstGeom prst="rect">
                <a:avLst/>
              </a:prstGeom>
              <a:blipFill rotWithShape="1">
                <a:blip r:embed="rId1"/>
                <a:stretch>
                  <a:fillRect l="-151" t="-376" r="-284" b="-362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231740" y="5517232"/>
            <a:ext cx="4680520" cy="830997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怎么证明？参考书中</a:t>
            </a:r>
            <a:r>
              <a:rPr lang="en-US" altLang="zh-CN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4.6</a:t>
            </a:r>
            <a:r>
              <a:rPr lang="zh-CN" altLang="en-US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节采用递归树证明。</a:t>
            </a:r>
            <a:endParaRPr lang="en-US" altLang="zh-CN" i="1" dirty="0">
              <a:solidFill>
                <a:srgbClr val="FF0000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0" y="86043"/>
            <a:ext cx="9144000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Master</a:t>
            </a:r>
            <a:r>
              <a:rPr kumimoji="1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定理的使用</a:t>
            </a: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633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318769" y="1712710"/>
                <a:ext cx="8611233" cy="461665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1.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求解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9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69" y="1712710"/>
                <a:ext cx="8611233" cy="461665"/>
              </a:xfrm>
              <a:prstGeom prst="rect">
                <a:avLst/>
              </a:prstGeom>
              <a:blipFill rotWithShape="1">
                <a:blip r:embed="rId1"/>
                <a:stretch>
                  <a:fillRect l="-155" t="-2776" r="-140" b="-14138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318768" y="2253166"/>
                <a:ext cx="8611235" cy="190103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解：</a:t>
                </a:r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9</m:t>
                    </m:r>
                  </m:oMath>
                </a14:m>
                <a:r>
                  <a:rPr lang="zh-CN" altLang="en-US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sup>
                    </m:sSup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sup>
                    </m:sSup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sup>
                    </m:sSup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68" y="2253166"/>
                <a:ext cx="8611235" cy="1901033"/>
              </a:xfrm>
              <a:prstGeom prst="rect">
                <a:avLst/>
              </a:prstGeom>
              <a:blipFill rotWithShape="1">
                <a:blip r:embed="rId2"/>
                <a:stretch>
                  <a:fillRect l="-155" t="-678" r="-140" b="-2938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/>
              <p:cNvSpPr txBox="1"/>
              <p:nvPr/>
            </p:nvSpPr>
            <p:spPr>
              <a:xfrm>
                <a:off x="319935" y="4218174"/>
                <a:ext cx="8611233" cy="461665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2.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求解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935" y="4218174"/>
                <a:ext cx="8611233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154" t="-2860" r="-141" b="-12541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/>
              <p:cNvSpPr txBox="1"/>
              <p:nvPr/>
            </p:nvSpPr>
            <p:spPr>
              <a:xfrm>
                <a:off x="318768" y="4745264"/>
                <a:ext cx="8611235" cy="206434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解：</a:t>
                </a:r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sup>
                    </m:sSup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f>
                              <m:fPr>
                                <m:type m:val="skw"/>
                                <m:ctrlPr>
                                  <a:rPr lang="en-US" altLang="zh-CN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altLang="zh-CN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      </m:t>
                            </m:r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sup>
                    </m:sSup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endParaRPr lang="en-US" altLang="zh-CN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sup>
                    </m:sSup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sup>
                    </m:sSup>
                    <m:r>
                      <m:rPr>
                        <m:sty m:val="p"/>
                      </m:rPr>
                      <a:rPr lang="en-US" altLang="zh-CN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lg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l-GR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lg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68" y="4745264"/>
                <a:ext cx="8611235" cy="2064348"/>
              </a:xfrm>
              <a:prstGeom prst="rect">
                <a:avLst/>
              </a:prstGeom>
              <a:blipFill rotWithShape="1">
                <a:blip r:embed="rId4"/>
                <a:stretch>
                  <a:fillRect l="-155" t="-642" r="-140" b="-3974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矩形 21"/>
              <p:cNvSpPr/>
              <p:nvPr/>
            </p:nvSpPr>
            <p:spPr>
              <a:xfrm>
                <a:off x="318768" y="639738"/>
                <a:ext cx="8611235" cy="10661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）若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sup>
                    </m:sSup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是常数，则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sSubSup>
                              <m:sSubSupPr>
                                <m:ctrlP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  <m:sup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p>
                            </m:sSubSup>
                          </m:sup>
                        </m:sSup>
                      </m:e>
                    </m:d>
                  </m:oMath>
                </a14:m>
                <a:endParaRPr lang="en-US" altLang="zh-CN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）若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l-GR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sup>
                    </m:sSup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sup>
                    </m:sSup>
                    <m:r>
                      <m:rPr>
                        <m:sty m:val="p"/>
                      </m:rPr>
                      <a:rPr lang="en-US" altLang="zh-CN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lg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68" y="639738"/>
                <a:ext cx="8611235" cy="1066189"/>
              </a:xfrm>
              <a:prstGeom prst="rect">
                <a:avLst/>
              </a:prstGeom>
              <a:blipFill rotWithShape="1">
                <a:blip r:embed="rId5"/>
                <a:stretch>
                  <a:fillRect l="-7" t="-27" r="7" b="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en-US" altLang="zh-CN" sz="1400" dirty="0">
                <a:solidFill>
                  <a:srgbClr val="898989"/>
                </a:solidFill>
              </a:rPr>
            </a:fld>
            <a:endParaRPr lang="en-US" altLang="zh-CN" sz="1400" dirty="0">
              <a:solidFill>
                <a:srgbClr val="898989"/>
              </a:solidFill>
            </a:endParaRPr>
          </a:p>
        </p:txBody>
      </p:sp>
      <p:sp>
        <p:nvSpPr>
          <p:cNvPr id="79874" name="Rectangle 2"/>
          <p:cNvSpPr>
            <a:spLocks noGrp="1"/>
          </p:cNvSpPr>
          <p:nvPr>
            <p:ph type="title"/>
          </p:nvPr>
        </p:nvSpPr>
        <p:spPr>
          <a:xfrm>
            <a:off x="685800" y="308610"/>
            <a:ext cx="7772400" cy="1143000"/>
          </a:xfrm>
        </p:spPr>
        <p:txBody>
          <a:bodyPr wrap="square" lIns="91440" tIns="45720" rIns="91440" bIns="45720" anchor="ctr"/>
          <a:lstStyle/>
          <a:p>
            <a:pPr eaLnBrk="1" hangingPunct="1"/>
            <a:r>
              <a:rPr lang="zh-CN" altLang="en-US" kern="1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增长的阶</a:t>
            </a:r>
            <a:endParaRPr lang="en-US" altLang="zh-CN" kern="120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875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32534"/>
                <a:ext cx="8640960" cy="4860761"/>
              </a:xfr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lIns="91440" tIns="45720" rIns="91440" bIns="45720" anchor="t"/>
              <a:lstStyle/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算法增长的阶也称为增长率，增长量级或时间复杂度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（time complexity）</a:t>
                </a:r>
                <a:endParaRPr lang="zh-CN" altLang="en-US" sz="28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只与输入问题的规模相关</a:t>
                </a:r>
                <a:endParaRPr lang="zh-CN" altLang="en-US" sz="2800" dirty="0">
                  <a:solidFill>
                    <a:srgbClr val="7030A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一个算法比另一个算法“效率高”， 如果它的运算时间随着输入规模的增长比另一个算法增长的慢</a:t>
                </a:r>
                <a:endParaRPr lang="zh-CN" altLang="en-US" sz="2800" dirty="0">
                  <a:solidFill>
                    <a:srgbClr val="7030A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比方说我们用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800" dirty="0" smtClean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</m:t>
                    </m:r>
                    <m:d>
                      <m:dPr>
                        <m:ctrlPr>
                          <a:rPr kumimoji="1"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a:rPr kumimoji="1"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  <m:sup>
                            <m:r>
                              <a:rPr kumimoji="1"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8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表示插入排序的最坏运行时间，不是说他的运行时间是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  <m:sup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8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，而是增长率和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  <m:sup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8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相同</a:t>
                </a:r>
                <a:endParaRPr lang="en-US" altLang="zh-CN" sz="2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79875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32534"/>
                <a:ext cx="8640960" cy="4860761"/>
              </a:xfrm>
              <a:blipFill rotWithShape="1">
                <a:blip r:embed="rId1"/>
                <a:stretch>
                  <a:fillRect l="-148" t="-274" r="-140" b="-2172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79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4"/>
          <p:cNvSpPr/>
          <p:nvPr/>
        </p:nvSpPr>
        <p:spPr>
          <a:xfrm>
            <a:off x="35496" y="92075"/>
            <a:ext cx="9073008" cy="533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/>
            <a:r>
              <a:rPr lang="en-US" altLang="zh-CN" sz="4400" b="1" dirty="0">
                <a:solidFill>
                  <a:srgbClr val="0070C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Master</a:t>
            </a:r>
            <a:r>
              <a:rPr lang="zh-CN" altLang="en-US" sz="4400" b="1" dirty="0">
                <a:solidFill>
                  <a:srgbClr val="0070C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定理的使用（续）  </a:t>
            </a:r>
            <a:endParaRPr lang="zh-CN" altLang="en-US" sz="4400" b="1" dirty="0">
              <a:solidFill>
                <a:srgbClr val="0070C0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/>
              <p:cNvSpPr/>
              <p:nvPr/>
            </p:nvSpPr>
            <p:spPr>
              <a:xfrm>
                <a:off x="318768" y="1034026"/>
                <a:ext cx="8611235" cy="8828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）若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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sup>
                    </m:sSup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是常数，且对于所有充分大的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𝑎𝑓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f>
                      <m:fPr>
                        <m:type m:val="skw"/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𝑏</m:t>
                        </m:r>
                      </m:den>
                    </m:f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𝑐𝑓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是常数，则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68" y="1034026"/>
                <a:ext cx="8611235" cy="882806"/>
              </a:xfrm>
              <a:prstGeom prst="rect">
                <a:avLst/>
              </a:prstGeom>
              <a:blipFill rotWithShape="1">
                <a:blip r:embed="rId1"/>
                <a:stretch>
                  <a:fillRect l="-7" t="-28" r="7" b="-107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/>
              <p:cNvSpPr txBox="1"/>
              <p:nvPr/>
            </p:nvSpPr>
            <p:spPr>
              <a:xfrm>
                <a:off x="318770" y="2202160"/>
                <a:ext cx="8611233" cy="461665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3.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求解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lg</m:t>
                    </m:r>
                    <m:r>
                      <a:rPr lang="en-US" altLang="zh-CN" b="0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70" y="2202160"/>
                <a:ext cx="8611233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147" t="-2884" r="-140" b="-13067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/>
              <p:cNvSpPr txBox="1"/>
              <p:nvPr/>
            </p:nvSpPr>
            <p:spPr>
              <a:xfrm>
                <a:off x="318768" y="2721285"/>
                <a:ext cx="8611235" cy="351602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解：</a:t>
                </a:r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r>
                  <a:rPr lang="zh-CN" altLang="en-US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4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altLang="zh-CN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lg</m:t>
                    </m:r>
                    <m:r>
                      <a:rPr lang="en-US" altLang="zh-CN" b="0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sup>
                    </m:sSup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sup>
                    </m:sSup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793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altLang="zh-CN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lg</m:t>
                    </m:r>
                    <m:r>
                      <a:rPr lang="en-US" altLang="zh-CN" b="0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  <m: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sup>
                    </m:sSup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a:rPr lang="el-GR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）对所有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dirty="0">
                    <a:solidFill>
                      <a:srgbClr val="0000FF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𝑎𝑓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f>
                      <m:f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lg</m:t>
                    </m:r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lg</m:t>
                    </m:r>
                    <m:r>
                      <a:rPr lang="en-US" altLang="zh-CN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lg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𝑐𝑓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0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altLang="zh-CN" b="0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于是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))=</m:t>
                    </m:r>
                    <m:r>
                      <m:rPr>
                        <m:sty m:val="p"/>
                      </m:rPr>
                      <a:rPr lang="el-GR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m:rPr>
                            <m:sty m:val="p"/>
                          </m:rPr>
                          <a:rPr lang="en-US" altLang="zh-CN" b="0" i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lg</m:t>
                        </m:r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zh-CN" altLang="en-US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68" y="2721285"/>
                <a:ext cx="8611235" cy="3516027"/>
              </a:xfrm>
              <a:prstGeom prst="rect">
                <a:avLst/>
              </a:prstGeom>
              <a:blipFill rotWithShape="1">
                <a:blip r:embed="rId3"/>
                <a:stretch>
                  <a:fillRect l="-155" t="-370" r="-140" b="-2139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4"/>
          <p:cNvSpPr/>
          <p:nvPr/>
        </p:nvSpPr>
        <p:spPr>
          <a:xfrm>
            <a:off x="35496" y="92075"/>
            <a:ext cx="9108504" cy="533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/>
            <a:r>
              <a:rPr lang="en-US" altLang="zh-CN" sz="4400" b="1" dirty="0">
                <a:solidFill>
                  <a:srgbClr val="0070C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Master</a:t>
            </a:r>
            <a:r>
              <a:rPr lang="zh-CN" altLang="en-US" sz="4400" b="1" dirty="0">
                <a:solidFill>
                  <a:srgbClr val="0070C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定理的使用（续）  </a:t>
            </a:r>
            <a:endParaRPr lang="zh-CN" altLang="en-US" sz="4400" b="1" dirty="0">
              <a:solidFill>
                <a:srgbClr val="0070C0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/>
              <p:cNvSpPr txBox="1"/>
              <p:nvPr/>
            </p:nvSpPr>
            <p:spPr>
              <a:xfrm>
                <a:off x="318770" y="1052736"/>
                <a:ext cx="8611233" cy="461665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例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4.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求解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lg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70" y="1052736"/>
                <a:ext cx="8611233" cy="461665"/>
              </a:xfrm>
              <a:prstGeom prst="rect">
                <a:avLst/>
              </a:prstGeom>
              <a:blipFill rotWithShape="1">
                <a:blip r:embed="rId1"/>
                <a:stretch>
                  <a:fillRect l="-147" t="-2868" r="-140" b="-13358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/>
              <p:cNvSpPr txBox="1"/>
              <p:nvPr/>
            </p:nvSpPr>
            <p:spPr>
              <a:xfrm>
                <a:off x="318768" y="1571861"/>
                <a:ext cx="8611235" cy="248209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解：</a:t>
                </a:r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altLang="zh-CN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lg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sup>
                    </m:sSup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sup>
                    </m:sSup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altLang="zh-CN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lg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大于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sup>
                    </m:sSup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，但不是多项式地大于，即不能找到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，使得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altLang="zh-CN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lg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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sup>
                    </m:sSup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zh-CN" alt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因此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Master 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定理不适用于该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68" y="1571861"/>
                <a:ext cx="8611235" cy="2482090"/>
              </a:xfrm>
              <a:prstGeom prst="rect">
                <a:avLst/>
              </a:prstGeom>
              <a:blipFill rotWithShape="1">
                <a:blip r:embed="rId2"/>
                <a:stretch>
                  <a:fillRect l="-155" t="-521" r="-140" b="-712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/>
        </p:nvSpPr>
        <p:spPr>
          <a:xfrm>
            <a:off x="4114800" y="2895600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031940" y="5445224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作业</a:t>
            </a:r>
            <a:endParaRPr lang="zh-CN" altLang="en-US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1619672" y="4119770"/>
                <a:ext cx="6624736" cy="1130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m:rPr>
                            <m:sty m:val="p"/>
                          </m:rPr>
                          <a:rPr lang="en-US" altLang="zh-CN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lg</m:t>
                        </m:r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altLang="zh-CN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4119770"/>
                <a:ext cx="6624736" cy="1130246"/>
              </a:xfrm>
              <a:prstGeom prst="rect">
                <a:avLst/>
              </a:prstGeom>
              <a:blipFill rotWithShape="1">
                <a:blip r:embed="rId3"/>
                <a:stretch>
                  <a:fillRect l="-6" t="-46" r="3" b="-202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/>
          </p:cNvSpPr>
          <p:nvPr/>
        </p:nvSpPr>
        <p:spPr>
          <a:xfrm>
            <a:off x="0" y="0"/>
            <a:ext cx="9144000" cy="764704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zh-CN" altLang="en-US" kern="1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增长的阶</a:t>
            </a:r>
            <a:endParaRPr lang="en-US" altLang="zh-CN" kern="120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7504" y="4797152"/>
            <a:ext cx="84375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SzPct val="60000"/>
              <a:buFont typeface="Wingdings" panose="05000000000000000000" pitchFamily="2" charset="2"/>
              <a:buChar char="n"/>
            </a:pPr>
            <a:r>
              <a:rPr lang="en-US" altLang="zh-CN" dirty="0">
                <a:latin typeface="Arial" panose="020B0604020202020204" pitchFamily="34" charset="0"/>
                <a:ea typeface="黑体" panose="02010609060101010101" pitchFamily="2" charset="-122"/>
              </a:rPr>
              <a:t>P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2" charset="-122"/>
              </a:rPr>
              <a:t>问题 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2" charset="-122"/>
              </a:rPr>
              <a:t>(Polynomial): 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2" charset="-122"/>
              </a:rPr>
              <a:t>多项式时间可解的问题</a:t>
            </a:r>
            <a:endParaRPr lang="en-US" altLang="zh-CN" dirty="0"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 marL="342900" indent="-342900">
              <a:buSzPct val="60000"/>
              <a:buFont typeface="Wingdings" panose="05000000000000000000" pitchFamily="2" charset="2"/>
              <a:buChar char="n"/>
            </a:pPr>
            <a:r>
              <a:rPr lang="en-US" altLang="zh-CN" dirty="0">
                <a:latin typeface="Arial" panose="020B0604020202020204" pitchFamily="34" charset="0"/>
                <a:ea typeface="黑体" panose="02010609060101010101" pitchFamily="2" charset="-122"/>
              </a:rPr>
              <a:t>NP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2" charset="-122"/>
              </a:rPr>
              <a:t>问题 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2" charset="-122"/>
              </a:rPr>
              <a:t>(Non-Deterministic Polynomial)</a:t>
            </a:r>
            <a:endParaRPr lang="en-US" altLang="zh-CN" dirty="0"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 lvl="2"/>
            <a:r>
              <a:rPr lang="zh-CN" altLang="en-US" dirty="0">
                <a:latin typeface="Arial" panose="020B0604020202020204" pitchFamily="34" charset="0"/>
                <a:ea typeface="黑体" panose="02010609060101010101" pitchFamily="2" charset="-122"/>
              </a:rPr>
              <a:t>多项式时间：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2" charset="-122"/>
              </a:rPr>
              <a:t>O(n), O(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2" charset="-122"/>
              </a:rPr>
              <a:t>logn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2" charset="-122"/>
              </a:rPr>
              <a:t>), O(</a:t>
            </a:r>
            <a:r>
              <a:rPr lang="en-US" altLang="zh-CN" dirty="0" err="1">
                <a:latin typeface="Arial" panose="020B0604020202020204" pitchFamily="34" charset="0"/>
                <a:ea typeface="黑体" panose="02010609060101010101" pitchFamily="2" charset="-122"/>
              </a:rPr>
              <a:t>n</a:t>
            </a:r>
            <a:r>
              <a:rPr lang="en-US" altLang="zh-CN" baseline="30000" dirty="0" err="1">
                <a:latin typeface="Arial" panose="020B0604020202020204" pitchFamily="34" charset="0"/>
                <a:ea typeface="黑体" panose="02010609060101010101" pitchFamily="2" charset="-122"/>
              </a:rPr>
              <a:t>c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2" charset="-122"/>
              </a:rPr>
              <a:t>)</a:t>
            </a:r>
            <a:endParaRPr lang="en-US" altLang="zh-CN" dirty="0"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pPr lvl="2"/>
            <a:r>
              <a:rPr lang="zh-CN" altLang="en-US" dirty="0">
                <a:latin typeface="Arial" panose="020B0604020202020204" pitchFamily="34" charset="0"/>
                <a:ea typeface="黑体" panose="02010609060101010101" pitchFamily="2" charset="-122"/>
              </a:rPr>
              <a:t>非多项式时间：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2" charset="-122"/>
              </a:rPr>
              <a:t>O(2</a:t>
            </a:r>
            <a:r>
              <a:rPr lang="en-US" altLang="zh-CN" baseline="30000" dirty="0">
                <a:latin typeface="Arial" panose="020B0604020202020204" pitchFamily="34" charset="0"/>
                <a:ea typeface="黑体" panose="02010609060101010101" pitchFamily="2" charset="-122"/>
              </a:rPr>
              <a:t>n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2" charset="-122"/>
              </a:rPr>
              <a:t>), O(n!)</a:t>
            </a:r>
            <a:endParaRPr lang="en-US" altLang="zh-CN" dirty="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771426"/>
            <a:ext cx="5133552" cy="39572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en-US" altLang="zh-CN" sz="1400" dirty="0">
                <a:solidFill>
                  <a:srgbClr val="898989"/>
                </a:solidFill>
              </a:rPr>
            </a:fld>
            <a:endParaRPr lang="en-US" altLang="zh-CN" sz="1400" dirty="0">
              <a:solidFill>
                <a:srgbClr val="898989"/>
              </a:solidFill>
            </a:endParaRPr>
          </a:p>
        </p:txBody>
      </p:sp>
      <p:sp>
        <p:nvSpPr>
          <p:cNvPr id="81922" name="Rectangle 2"/>
          <p:cNvSpPr>
            <a:spLocks noGrp="1"/>
          </p:cNvSpPr>
          <p:nvPr>
            <p:ph type="title"/>
          </p:nvPr>
        </p:nvSpPr>
        <p:spPr>
          <a:xfrm>
            <a:off x="533400" y="304800"/>
            <a:ext cx="7772400" cy="1143000"/>
          </a:xfrm>
        </p:spPr>
        <p:txBody>
          <a:bodyPr wrap="square" lIns="91440" tIns="45720" rIns="91440" bIns="45720" anchor="ctr"/>
          <a:lstStyle/>
          <a:p>
            <a:pPr eaLnBrk="1" hangingPunct="1"/>
            <a:r>
              <a:rPr lang="zh-CN" altLang="en-US" kern="1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增长函数</a:t>
            </a:r>
            <a:endParaRPr lang="en-US" altLang="zh-CN" kern="120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923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0"/>
                <a:ext cx="7994848" cy="4133056"/>
              </a:xfrm>
              <a:solidFill>
                <a:schemeClr val="bg1"/>
              </a:solidFill>
            </p:spPr>
            <p:txBody>
              <a:bodyPr wrap="square" lIns="91440" tIns="45720" rIns="91440" bIns="45720" anchor="t"/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zh-CN" altLang="en-US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渐进效率</a:t>
                </a:r>
                <a:r>
                  <a:rPr lang="en-US" altLang="zh-CN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</a:t>
                </a:r>
                <a:endParaRPr lang="en-US" altLang="zh-CN" dirty="0">
                  <a:solidFill>
                    <a:srgbClr val="7030A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1200"/>
                  </a:spcBef>
                </a:pP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输入规模非常大</a:t>
                </a:r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1200"/>
                  </a:spcBef>
                </a:pP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忽略低阶项和常系数</a:t>
                </a:r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eaLnBrk="1" hangingPunct="1">
                  <a:lnSpc>
                    <a:spcPct val="90000"/>
                  </a:lnSpc>
                  <a:spcBef>
                    <a:spcPts val="1200"/>
                  </a:spcBef>
                </a:pP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只考虑最高阶（增长的阶）</a:t>
                </a:r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90000"/>
                  </a:lnSpc>
                </a:pPr>
                <a:r>
                  <a:rPr lang="zh-CN" altLang="en-US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典型的增长阶</a:t>
                </a:r>
                <a:r>
                  <a:rPr lang="en-US" altLang="zh-CN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</a:t>
                </a:r>
                <a:endParaRPr lang="en-US" altLang="zh-CN" dirty="0">
                  <a:solidFill>
                    <a:srgbClr val="7030A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eaLnBrk="1" hangingPunct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 smtClean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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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lg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</m:t>
                    </m:r>
                    <m:r>
                      <a:rPr lang="en-US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ra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),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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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𝑛</m:t>
                        </m:r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lg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endParaRPr lang="en-US" altLang="zh-CN" i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 eaLnBrk="1" hangingPunct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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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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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𝑛</m:t>
                        </m:r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!</m:t>
                        </m:r>
                      </m:e>
                    </m:d>
                  </m:oMath>
                </a14:m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90000"/>
                  </a:lnSpc>
                </a:pPr>
                <a:r>
                  <a:rPr lang="zh-CN" altLang="en-US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增长的记号</a:t>
                </a:r>
                <a:r>
                  <a:rPr lang="en-US" altLang="zh-CN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𝑂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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m:rPr>
                        <m:nor/>
                      </m:rPr>
                      <a:rPr lang="en-US" altLang="zh-CN" dirty="0" smtClean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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, 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𝑜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a:rPr kumimoji="1" lang="zh-CN" altLang="en-US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𝜔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.</a:t>
                </a:r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1923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0"/>
                <a:ext cx="7994848" cy="4133056"/>
              </a:xfrm>
              <a:blipFill rotWithShape="1">
                <a:blip r:embed="rId1"/>
                <a:stretch>
                  <a:fillRect r="2" b="-22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3229,&quot;width&quot;:2211}"/>
</p:tagLst>
</file>

<file path=ppt/tags/tag10.xml><?xml version="1.0" encoding="utf-8"?>
<p:tagLst xmlns:p="http://schemas.openxmlformats.org/presentationml/2006/main">
  <p:tag name="RAINPROBLEM" val="ProblemItem"/>
</p:tagLst>
</file>

<file path=ppt/tags/tag100.xml><?xml version="1.0" encoding="utf-8"?>
<p:tagLst xmlns:p="http://schemas.openxmlformats.org/presentationml/2006/main">
  <p:tag name="PROBLEMREMARKTITLE" val="ProblemRemarkBoardTitle"/>
</p:tagLst>
</file>

<file path=ppt/tags/tag101.xml><?xml version="1.0" encoding="utf-8"?>
<p:tagLst xmlns:p="http://schemas.openxmlformats.org/presentationml/2006/main">
  <p:tag name="PROBLEMREMARKTITLE" val="ProblemRemarkBoardTitle"/>
</p:tagLst>
</file>

<file path=ppt/tags/tag102.xml><?xml version="1.0" encoding="utf-8"?>
<p:tagLst xmlns:p="http://schemas.openxmlformats.org/presentationml/2006/main">
  <p:tag name="PROBLEMREMARKTITLE" val="ProblemRemarkBoardTitle"/>
</p:tagLst>
</file>

<file path=ppt/tags/tag103.xml><?xml version="1.0" encoding="utf-8"?>
<p:tagLst xmlns:p="http://schemas.openxmlformats.org/presentationml/2006/main">
  <p:tag name="PROBLEMREMARKTITLE" val="ProblemRemarkBoardTitle"/>
</p:tagLst>
</file>

<file path=ppt/tags/tag104.xml><?xml version="1.0" encoding="utf-8"?>
<p:tagLst xmlns:p="http://schemas.openxmlformats.org/presentationml/2006/main">
  <p:tag name="PROBLEMREMARKTITLE" val="ProblemRemarkBoardTitle"/>
</p:tagLst>
</file>

<file path=ppt/tags/tag105.xml><?xml version="1.0" encoding="utf-8"?>
<p:tagLst xmlns:p="http://schemas.openxmlformats.org/presentationml/2006/main">
  <p:tag name="RAINPROBLEMTYPE" val="ProblemTypeMarker"/>
</p:tagLst>
</file>

<file path=ppt/tags/tag106.xml><?xml version="1.0" encoding="utf-8"?>
<p:tagLst xmlns:p="http://schemas.openxmlformats.org/presentationml/2006/main">
  <p:tag name="RAINPROBLEMTYPE" val="ProblemTypeMarker"/>
</p:tagLst>
</file>

<file path=ppt/tags/tag107.xml><?xml version="1.0" encoding="utf-8"?>
<p:tagLst xmlns:p="http://schemas.openxmlformats.org/presentationml/2006/main">
  <p:tag name="RAINPROBLEMTYPE" val="ProblemTypeMarker"/>
</p:tagLst>
</file>

<file path=ppt/tags/tag108.xml><?xml version="1.0" encoding="utf-8"?>
<p:tagLst xmlns:p="http://schemas.openxmlformats.org/presentationml/2006/main">
  <p:tag name="RAINPROBLEMTYPE" val="ProblemTypeMarker"/>
</p:tagLst>
</file>

<file path=ppt/tags/tag109.xml><?xml version="1.0" encoding="utf-8"?>
<p:tagLst xmlns:p="http://schemas.openxmlformats.org/presentationml/2006/main">
  <p:tag name="RAINPROBLEMTYPE" val="ProblemTypeMarker"/>
</p:tagLst>
</file>

<file path=ppt/tags/tag11.xml><?xml version="1.0" encoding="utf-8"?>
<p:tagLst xmlns:p="http://schemas.openxmlformats.org/presentationml/2006/main">
  <p:tag name="RAINPROBLEM" val="ProblemItem"/>
</p:tagLst>
</file>

<file path=ppt/tags/tag110.xml><?xml version="1.0" encoding="utf-8"?>
<p:tagLst xmlns:p="http://schemas.openxmlformats.org/presentationml/2006/main">
  <p:tag name="PROBLEMREMARKTITLE" val="ProblemRemarkBoardTitle"/>
</p:tagLst>
</file>

<file path=ppt/tags/tag111.xml><?xml version="1.0" encoding="utf-8"?>
<p:tagLst xmlns:p="http://schemas.openxmlformats.org/presentationml/2006/main">
  <p:tag name="PROBLEMREMARKTITLE" val="ProblemRemarkBoardTitle"/>
</p:tagLst>
</file>

<file path=ppt/tags/tag112.xml><?xml version="1.0" encoding="utf-8"?>
<p:tagLst xmlns:p="http://schemas.openxmlformats.org/presentationml/2006/main">
  <p:tag name="PROBLEMREMARKTITLE" val="ProblemRemarkBoardTitle"/>
</p:tagLst>
</file>

<file path=ppt/tags/tag113.xml><?xml version="1.0" encoding="utf-8"?>
<p:tagLst xmlns:p="http://schemas.openxmlformats.org/presentationml/2006/main">
  <p:tag name="PROBLEMREMARKTITLE" val="ProblemRemarkBoardTitle"/>
</p:tagLst>
</file>

<file path=ppt/tags/tag114.xml><?xml version="1.0" encoding="utf-8"?>
<p:tagLst xmlns:p="http://schemas.openxmlformats.org/presentationml/2006/main">
  <p:tag name="RAINPROBLEM" val="ProblemSetting"/>
  <p:tag name="RAINPROBLEMTYPE" val="MultipleChoiceMA"/>
</p:tagLst>
</file>

<file path=ppt/tags/tag115.xml><?xml version="1.0" encoding="utf-8"?>
<p:tagLst xmlns:p="http://schemas.openxmlformats.org/presentationml/2006/main">
  <p:tag name="RAINPROBLEM" val="MultipleChoiceMA"/>
  <p:tag name="PROBLEMSCORE" val="2.0"/>
  <p:tag name="PROBLEMHASREMARK" val="True"/>
  <p:tag name="PROBLEMREMARK" val="基本运算是i=i*2，设其执行次数为t,则2t&lt;=n,即t&lt;=log2n,则算法的时间复杂度为T(n)=O(log2n)"/>
  <p:tag name="RAINPROBLEMTYPE" val="MultipleChoiceMA"/>
  <p:tag name="PROBLEMSCORE_HALF" val="0.0"/>
</p:tagLst>
</file>

<file path=ppt/tags/tag116.xml><?xml version="1.0" encoding="utf-8"?>
<p:tagLst xmlns:p="http://schemas.openxmlformats.org/presentationml/2006/main">
  <p:tag name="RAINPROBLEM" val="ProblemBody"/>
</p:tagLst>
</file>

<file path=ppt/tags/tag117.xml><?xml version="1.0" encoding="utf-8"?>
<p:tagLst xmlns:p="http://schemas.openxmlformats.org/presentationml/2006/main">
  <p:tag name="RAINPROBLEM" val="ProblemBody"/>
</p:tagLst>
</file>

<file path=ppt/tags/tag118.xml><?xml version="1.0" encoding="utf-8"?>
<p:tagLst xmlns:p="http://schemas.openxmlformats.org/presentationml/2006/main">
  <p:tag name="RAINPROBLEM" val="ProblemItem"/>
</p:tagLst>
</file>

<file path=ppt/tags/tag119.xml><?xml version="1.0" encoding="utf-8"?>
<p:tagLst xmlns:p="http://schemas.openxmlformats.org/presentationml/2006/main">
  <p:tag name="RAINPROBLEM" val="ProblemItem"/>
</p:tagLst>
</file>

<file path=ppt/tags/tag12.xml><?xml version="1.0" encoding="utf-8"?>
<p:tagLst xmlns:p="http://schemas.openxmlformats.org/presentationml/2006/main">
  <p:tag name="RAINPROBLEM" val="ProblemBullet"/>
  <p:tag name="RAINPROBLEMTYPE" val="MultipleChoiceMA"/>
  <p:tag name="RAINBULLET" val="Correct"/>
</p:tagLst>
</file>

<file path=ppt/tags/tag120.xml><?xml version="1.0" encoding="utf-8"?>
<p:tagLst xmlns:p="http://schemas.openxmlformats.org/presentationml/2006/main">
  <p:tag name="RAINPROBLEM" val="ProblemItem"/>
</p:tagLst>
</file>

<file path=ppt/tags/tag121.xml><?xml version="1.0" encoding="utf-8"?>
<p:tagLst xmlns:p="http://schemas.openxmlformats.org/presentationml/2006/main">
  <p:tag name="RAINPROBLEM" val="ProblemItem"/>
</p:tagLst>
</file>

<file path=ppt/tags/tag122.xml><?xml version="1.0" encoding="utf-8"?>
<p:tagLst xmlns:p="http://schemas.openxmlformats.org/presentationml/2006/main">
  <p:tag name="RAINPROBLEM" val="ProblemBullet"/>
  <p:tag name="RAINPROBLEMTYPE" val="MultipleChoiceMA"/>
  <p:tag name="RAINBULLET" val="Correct"/>
</p:tagLst>
</file>

<file path=ppt/tags/tag123.xml><?xml version="1.0" encoding="utf-8"?>
<p:tagLst xmlns:p="http://schemas.openxmlformats.org/presentationml/2006/main">
  <p:tag name="RAINPROBLEM" val="ProblemBullet"/>
  <p:tag name="RAINPROBLEMTYPE" val="MultipleChoiceMA"/>
  <p:tag name="RAINBULLET" val="Correct"/>
</p:tagLst>
</file>

<file path=ppt/tags/tag124.xml><?xml version="1.0" encoding="utf-8"?>
<p:tagLst xmlns:p="http://schemas.openxmlformats.org/presentationml/2006/main">
  <p:tag name="RAINPROBLEM" val="ProblemBullet"/>
  <p:tag name="RAINPROBLEMTYPE" val="MultipleChoiceMA"/>
  <p:tag name="RAINBULLET" val="Correct"/>
</p:tagLst>
</file>

<file path=ppt/tags/tag125.xml><?xml version="1.0" encoding="utf-8"?>
<p:tagLst xmlns:p="http://schemas.openxmlformats.org/presentationml/2006/main">
  <p:tag name="RAINPROBLEM" val="ProblemBullet"/>
  <p:tag name="RAINPROBLEMTYPE" val="MultipleChoiceMA"/>
  <p:tag name="RAINBULLET" val="Correct"/>
</p:tagLst>
</file>

<file path=ppt/tags/tag126.xml><?xml version="1.0" encoding="utf-8"?>
<p:tagLst xmlns:p="http://schemas.openxmlformats.org/presentationml/2006/main">
  <p:tag name="RAINPROBLEM" val="ProblemRemarkBoard"/>
</p:tagLst>
</file>

<file path=ppt/tags/tag127.xml><?xml version="1.0" encoding="utf-8"?>
<p:tagLst xmlns:p="http://schemas.openxmlformats.org/presentationml/2006/main">
  <p:tag name="PROBLEMREMARKTITLE" val="ProblemRemarkBoardTip"/>
</p:tagLst>
</file>

<file path=ppt/tags/tag128.xml><?xml version="1.0" encoding="utf-8"?>
<p:tagLst xmlns:p="http://schemas.openxmlformats.org/presentationml/2006/main">
  <p:tag name="PROBLEMREMARKTITLE" val="ProblemRemarkBoardTitle"/>
</p:tagLst>
</file>

<file path=ppt/tags/tag129.xml><?xml version="1.0" encoding="utf-8"?>
<p:tagLst xmlns:p="http://schemas.openxmlformats.org/presentationml/2006/main">
  <p:tag name="PROBLEMREMARKTITLE" val="ProblemRemarkBoardTitle"/>
</p:tagLst>
</file>

<file path=ppt/tags/tag13.xml><?xml version="1.0" encoding="utf-8"?>
<p:tagLst xmlns:p="http://schemas.openxmlformats.org/presentationml/2006/main">
  <p:tag name="RAINPROBLEM" val="ProblemBullet"/>
  <p:tag name="RAINPROBLEMTYPE" val="MultipleChoiceMA"/>
  <p:tag name="RAINBULLET" val="Correct"/>
</p:tagLst>
</file>

<file path=ppt/tags/tag130.xml><?xml version="1.0" encoding="utf-8"?>
<p:tagLst xmlns:p="http://schemas.openxmlformats.org/presentationml/2006/main">
  <p:tag name="PROBLEMREMARKTITLE" val="ProblemRemarkBoardTitle"/>
</p:tagLst>
</file>

<file path=ppt/tags/tag131.xml><?xml version="1.0" encoding="utf-8"?>
<p:tagLst xmlns:p="http://schemas.openxmlformats.org/presentationml/2006/main">
  <p:tag name="PROBLEMREMARKTITLE" val="ProblemRemarkBoardTitle"/>
</p:tagLst>
</file>

<file path=ppt/tags/tag132.xml><?xml version="1.0" encoding="utf-8"?>
<p:tagLst xmlns:p="http://schemas.openxmlformats.org/presentationml/2006/main">
  <p:tag name="PROBLEMREMARKTITLE" val="ProblemRemarkBoardTitle"/>
</p:tagLst>
</file>

<file path=ppt/tags/tag133.xml><?xml version="1.0" encoding="utf-8"?>
<p:tagLst xmlns:p="http://schemas.openxmlformats.org/presentationml/2006/main">
  <p:tag name="PROBLEMREMARKTITLE" val="ProblemRemarkBoardTitle"/>
</p:tagLst>
</file>

<file path=ppt/tags/tag134.xml><?xml version="1.0" encoding="utf-8"?>
<p:tagLst xmlns:p="http://schemas.openxmlformats.org/presentationml/2006/main">
  <p:tag name="PROBLEMREMARKTITLE" val="ProblemRemarkBoardTitle"/>
</p:tagLst>
</file>

<file path=ppt/tags/tag135.xml><?xml version="1.0" encoding="utf-8"?>
<p:tagLst xmlns:p="http://schemas.openxmlformats.org/presentationml/2006/main">
  <p:tag name="PROBLEMREMARKTITLE" val="ProblemRemarkBoardTitle"/>
</p:tagLst>
</file>

<file path=ppt/tags/tag136.xml><?xml version="1.0" encoding="utf-8"?>
<p:tagLst xmlns:p="http://schemas.openxmlformats.org/presentationml/2006/main">
  <p:tag name="PROBLEMREMARKTITLE" val="ProblemRemarkBoardTitle"/>
</p:tagLst>
</file>

<file path=ppt/tags/tag137.xml><?xml version="1.0" encoding="utf-8"?>
<p:tagLst xmlns:p="http://schemas.openxmlformats.org/presentationml/2006/main">
  <p:tag name="PROBLEMREMARKTITLE" val="ProblemRemarkBoardTitle"/>
</p:tagLst>
</file>

<file path=ppt/tags/tag138.xml><?xml version="1.0" encoding="utf-8"?>
<p:tagLst xmlns:p="http://schemas.openxmlformats.org/presentationml/2006/main">
  <p:tag name="PROBLEMREMARKTITLE" val="ProblemRemarkBoardTitle"/>
</p:tagLst>
</file>

<file path=ppt/tags/tag139.xml><?xml version="1.0" encoding="utf-8"?>
<p:tagLst xmlns:p="http://schemas.openxmlformats.org/presentationml/2006/main">
  <p:tag name="PROBLEMREMARKTITLE" val="ProblemRemarkBoardTitle"/>
</p:tagLst>
</file>

<file path=ppt/tags/tag14.xml><?xml version="1.0" encoding="utf-8"?>
<p:tagLst xmlns:p="http://schemas.openxmlformats.org/presentationml/2006/main">
  <p:tag name="RAINPROBLEM" val="ProblemBullet"/>
  <p:tag name="RAINPROBLEMTYPE" val="MultipleChoiceMA"/>
  <p:tag name="RAINBULLET" val="Correct"/>
</p:tagLst>
</file>

<file path=ppt/tags/tag140.xml><?xml version="1.0" encoding="utf-8"?>
<p:tagLst xmlns:p="http://schemas.openxmlformats.org/presentationml/2006/main">
  <p:tag name="PROBLEMREMARKTITLE" val="ProblemRemarkBoardTitle"/>
</p:tagLst>
</file>

<file path=ppt/tags/tag141.xml><?xml version="1.0" encoding="utf-8"?>
<p:tagLst xmlns:p="http://schemas.openxmlformats.org/presentationml/2006/main">
  <p:tag name="PROBLEMREMARKTITLE" val="ProblemRemarkBoardTitle"/>
</p:tagLst>
</file>

<file path=ppt/tags/tag142.xml><?xml version="1.0" encoding="utf-8"?>
<p:tagLst xmlns:p="http://schemas.openxmlformats.org/presentationml/2006/main">
  <p:tag name="PROBLEMREMARKTITLE" val="ProblemRemarkBoardTitle"/>
</p:tagLst>
</file>

<file path=ppt/tags/tag143.xml><?xml version="1.0" encoding="utf-8"?>
<p:tagLst xmlns:p="http://schemas.openxmlformats.org/presentationml/2006/main">
  <p:tag name="PROBLEMREMARKTITLE" val="ProblemRemarkBoardTitle"/>
</p:tagLst>
</file>

<file path=ppt/tags/tag144.xml><?xml version="1.0" encoding="utf-8"?>
<p:tagLst xmlns:p="http://schemas.openxmlformats.org/presentationml/2006/main">
  <p:tag name="PROBLEMREMARKTITLE" val="ProblemRemarkBoardTitle"/>
</p:tagLst>
</file>

<file path=ppt/tags/tag145.xml><?xml version="1.0" encoding="utf-8"?>
<p:tagLst xmlns:p="http://schemas.openxmlformats.org/presentationml/2006/main">
  <p:tag name="PROBLEMREMARKTITLE" val="ProblemRemarkBoardTitle"/>
</p:tagLst>
</file>

<file path=ppt/tags/tag146.xml><?xml version="1.0" encoding="utf-8"?>
<p:tagLst xmlns:p="http://schemas.openxmlformats.org/presentationml/2006/main">
  <p:tag name="PROBLEMREMARKTITLE" val="ProblemRemarkBoardTitle"/>
</p:tagLst>
</file>

<file path=ppt/tags/tag147.xml><?xml version="1.0" encoding="utf-8"?>
<p:tagLst xmlns:p="http://schemas.openxmlformats.org/presentationml/2006/main">
  <p:tag name="PROBLEMREMARKTITLE" val="ProblemRemarkBoardTitle"/>
</p:tagLst>
</file>

<file path=ppt/tags/tag148.xml><?xml version="1.0" encoding="utf-8"?>
<p:tagLst xmlns:p="http://schemas.openxmlformats.org/presentationml/2006/main">
  <p:tag name="PROBLEMREMARKTITLE" val="ProblemRemarkBoardTitle"/>
</p:tagLst>
</file>

<file path=ppt/tags/tag149.xml><?xml version="1.0" encoding="utf-8"?>
<p:tagLst xmlns:p="http://schemas.openxmlformats.org/presentationml/2006/main">
  <p:tag name="PROBLEMREMARKTITLE" val="ProblemRemarkBoardTitle"/>
</p:tagLst>
</file>

<file path=ppt/tags/tag15.xml><?xml version="1.0" encoding="utf-8"?>
<p:tagLst xmlns:p="http://schemas.openxmlformats.org/presentationml/2006/main">
  <p:tag name="RAINPROBLEM" val="ProblemBullet"/>
  <p:tag name="RAINPROBLEMTYPE" val="MultipleChoiceMA"/>
  <p:tag name="RAINBULLET" val="Correct"/>
</p:tagLst>
</file>

<file path=ppt/tags/tag150.xml><?xml version="1.0" encoding="utf-8"?>
<p:tagLst xmlns:p="http://schemas.openxmlformats.org/presentationml/2006/main">
  <p:tag name="PROBLEMREMARKTITLE" val="ProblemRemarkBoardTitle"/>
</p:tagLst>
</file>

<file path=ppt/tags/tag151.xml><?xml version="1.0" encoding="utf-8"?>
<p:tagLst xmlns:p="http://schemas.openxmlformats.org/presentationml/2006/main">
  <p:tag name="PROBLEMREMARKTITLE" val="ProblemRemarkBoardTitle"/>
</p:tagLst>
</file>

<file path=ppt/tags/tag152.xml><?xml version="1.0" encoding="utf-8"?>
<p:tagLst xmlns:p="http://schemas.openxmlformats.org/presentationml/2006/main">
  <p:tag name="PROBLEMREMARKTITLE" val="ProblemRemarkBoardTitle"/>
</p:tagLst>
</file>

<file path=ppt/tags/tag153.xml><?xml version="1.0" encoding="utf-8"?>
<p:tagLst xmlns:p="http://schemas.openxmlformats.org/presentationml/2006/main">
  <p:tag name="PROBLEMREMARKTITLE" val="ProblemRemarkBoardTitle"/>
</p:tagLst>
</file>

<file path=ppt/tags/tag154.xml><?xml version="1.0" encoding="utf-8"?>
<p:tagLst xmlns:p="http://schemas.openxmlformats.org/presentationml/2006/main">
  <p:tag name="PROBLEMREMARKTITLE" val="ProblemRemarkBoardTitle"/>
</p:tagLst>
</file>

<file path=ppt/tags/tag155.xml><?xml version="1.0" encoding="utf-8"?>
<p:tagLst xmlns:p="http://schemas.openxmlformats.org/presentationml/2006/main">
  <p:tag name="PROBLEMREMARKTITLE" val="ProblemRemarkBoardTitle"/>
</p:tagLst>
</file>

<file path=ppt/tags/tag156.xml><?xml version="1.0" encoding="utf-8"?>
<p:tagLst xmlns:p="http://schemas.openxmlformats.org/presentationml/2006/main">
  <p:tag name="PROBLEMREMARKTITLE" val="ProblemRemarkBoardTitle"/>
</p:tagLst>
</file>

<file path=ppt/tags/tag157.xml><?xml version="1.0" encoding="utf-8"?>
<p:tagLst xmlns:p="http://schemas.openxmlformats.org/presentationml/2006/main">
  <p:tag name="PROBLEMREMARKTITLE" val="ProblemRemarkBoardTitle"/>
</p:tagLst>
</file>

<file path=ppt/tags/tag158.xml><?xml version="1.0" encoding="utf-8"?>
<p:tagLst xmlns:p="http://schemas.openxmlformats.org/presentationml/2006/main">
  <p:tag name="PROBLEMREMARKTITLE" val="ProblemRemarkBoardTitle"/>
</p:tagLst>
</file>

<file path=ppt/tags/tag159.xml><?xml version="1.0" encoding="utf-8"?>
<p:tagLst xmlns:p="http://schemas.openxmlformats.org/presentationml/2006/main">
  <p:tag name="PROBLEMREMARKTITLE" val="ProblemRemarkBoardTitle"/>
</p:tagLst>
</file>

<file path=ppt/tags/tag16.xml><?xml version="1.0" encoding="utf-8"?>
<p:tagLst xmlns:p="http://schemas.openxmlformats.org/presentationml/2006/main">
  <p:tag name="RAINPROBLEM" val="ProblemSubmit"/>
  <p:tag name="RAINPROBLEMTYPE" val="MultipleChoiceMA"/>
</p:tagLst>
</file>

<file path=ppt/tags/tag160.xml><?xml version="1.0" encoding="utf-8"?>
<p:tagLst xmlns:p="http://schemas.openxmlformats.org/presentationml/2006/main">
  <p:tag name="PROBLEMREMARKTITLE" val="ProblemRemarkBoardTitle"/>
</p:tagLst>
</file>

<file path=ppt/tags/tag161.xml><?xml version="1.0" encoding="utf-8"?>
<p:tagLst xmlns:p="http://schemas.openxmlformats.org/presentationml/2006/main">
  <p:tag name="PROBLEMREMARKTITLE" val="ProblemRemarkBoardTitle"/>
</p:tagLst>
</file>

<file path=ppt/tags/tag162.xml><?xml version="1.0" encoding="utf-8"?>
<p:tagLst xmlns:p="http://schemas.openxmlformats.org/presentationml/2006/main">
  <p:tag name="PROBLEMREMARKTITLE" val="ProblemRemarkBoardTitle"/>
</p:tagLst>
</file>

<file path=ppt/tags/tag163.xml><?xml version="1.0" encoding="utf-8"?>
<p:tagLst xmlns:p="http://schemas.openxmlformats.org/presentationml/2006/main">
  <p:tag name="PROBLEMREMARKTITLE" val="ProblemRemarkBoardTitle"/>
</p:tagLst>
</file>

<file path=ppt/tags/tag164.xml><?xml version="1.0" encoding="utf-8"?>
<p:tagLst xmlns:p="http://schemas.openxmlformats.org/presentationml/2006/main">
  <p:tag name="RAINPROBLEM" val="ProblemSubmit"/>
  <p:tag name="RAINPROBLEMTYPE" val="MultipleChoiceMA"/>
</p:tagLst>
</file>

<file path=ppt/tags/tag165.xml><?xml version="1.0" encoding="utf-8"?>
<p:tagLst xmlns:p="http://schemas.openxmlformats.org/presentationml/2006/main">
  <p:tag name="RAINPROBLEM" val="ProblemRemark"/>
</p:tagLst>
</file>

<file path=ppt/tags/tag166.xml><?xml version="1.0" encoding="utf-8"?>
<p:tagLst xmlns:p="http://schemas.openxmlformats.org/presentationml/2006/main">
  <p:tag name="PROBLEMREMARKTITLE" val="ProblemRemarkBoardTitle"/>
</p:tagLst>
</file>

<file path=ppt/tags/tag167.xml><?xml version="1.0" encoding="utf-8"?>
<p:tagLst xmlns:p="http://schemas.openxmlformats.org/presentationml/2006/main">
  <p:tag name="PROBLEMREMARKTITLE" val="ProblemRemarkBoardTitle"/>
</p:tagLst>
</file>

<file path=ppt/tags/tag168.xml><?xml version="1.0" encoding="utf-8"?>
<p:tagLst xmlns:p="http://schemas.openxmlformats.org/presentationml/2006/main">
  <p:tag name="PROBLEMREMARKTITLE" val="ProblemRemarkBoardTitle"/>
</p:tagLst>
</file>

<file path=ppt/tags/tag169.xml><?xml version="1.0" encoding="utf-8"?>
<p:tagLst xmlns:p="http://schemas.openxmlformats.org/presentationml/2006/main">
  <p:tag name="PROBLEMREMARKTITLE" val="ProblemRemarkBoardTitle"/>
</p:tagLst>
</file>

<file path=ppt/tags/tag17.xml><?xml version="1.0" encoding="utf-8"?>
<p:tagLst xmlns:p="http://schemas.openxmlformats.org/presentationml/2006/main">
  <p:tag name="RAINPROBLEMTYPE" val="ProblemTypeMarker"/>
</p:tagLst>
</file>

<file path=ppt/tags/tag170.xml><?xml version="1.0" encoding="utf-8"?>
<p:tagLst xmlns:p="http://schemas.openxmlformats.org/presentationml/2006/main">
  <p:tag name="PROBLEMREMARKTITLE" val="ProblemRemarkBoardTitle"/>
</p:tagLst>
</file>

<file path=ppt/tags/tag171.xml><?xml version="1.0" encoding="utf-8"?>
<p:tagLst xmlns:p="http://schemas.openxmlformats.org/presentationml/2006/main">
  <p:tag name="PROBLEMREMARKTITLE" val="ProblemRemarkBoardTitle"/>
</p:tagLst>
</file>

<file path=ppt/tags/tag172.xml><?xml version="1.0" encoding="utf-8"?>
<p:tagLst xmlns:p="http://schemas.openxmlformats.org/presentationml/2006/main">
  <p:tag name="PROBLEMREMARKTITLE" val="ProblemRemarkBoardTitle"/>
</p:tagLst>
</file>

<file path=ppt/tags/tag173.xml><?xml version="1.0" encoding="utf-8"?>
<p:tagLst xmlns:p="http://schemas.openxmlformats.org/presentationml/2006/main">
  <p:tag name="PROBLEMREMARKTITLE" val="ProblemRemarkBoardTitle"/>
</p:tagLst>
</file>

<file path=ppt/tags/tag174.xml><?xml version="1.0" encoding="utf-8"?>
<p:tagLst xmlns:p="http://schemas.openxmlformats.org/presentationml/2006/main">
  <p:tag name="RAINPROBLEMTYPE" val="ProblemTypeMarker"/>
</p:tagLst>
</file>

<file path=ppt/tags/tag175.xml><?xml version="1.0" encoding="utf-8"?>
<p:tagLst xmlns:p="http://schemas.openxmlformats.org/presentationml/2006/main">
  <p:tag name="RAINPROBLEMTYPE" val="ProblemTypeMarker"/>
</p:tagLst>
</file>

<file path=ppt/tags/tag176.xml><?xml version="1.0" encoding="utf-8"?>
<p:tagLst xmlns:p="http://schemas.openxmlformats.org/presentationml/2006/main">
  <p:tag name="RAINPROBLEMTYPE" val="ProblemTypeMarker"/>
</p:tagLst>
</file>

<file path=ppt/tags/tag177.xml><?xml version="1.0" encoding="utf-8"?>
<p:tagLst xmlns:p="http://schemas.openxmlformats.org/presentationml/2006/main">
  <p:tag name="RAINPROBLEMTYPE" val="ProblemTypeMarker"/>
</p:tagLst>
</file>

<file path=ppt/tags/tag178.xml><?xml version="1.0" encoding="utf-8"?>
<p:tagLst xmlns:p="http://schemas.openxmlformats.org/presentationml/2006/main">
  <p:tag name="RAINPROBLEMTYPE" val="ProblemTypeMarker"/>
</p:tagLst>
</file>

<file path=ppt/tags/tag179.xml><?xml version="1.0" encoding="utf-8"?>
<p:tagLst xmlns:p="http://schemas.openxmlformats.org/presentationml/2006/main">
  <p:tag name="PROBLEMREMARKTITLE" val="ProblemRemarkBoardTitle"/>
</p:tagLst>
</file>

<file path=ppt/tags/tag18.xml><?xml version="1.0" encoding="utf-8"?>
<p:tagLst xmlns:p="http://schemas.openxmlformats.org/presentationml/2006/main">
  <p:tag name="RAINPROBLEMTYPE" val="ProblemTypeMarker"/>
</p:tagLst>
</file>

<file path=ppt/tags/tag180.xml><?xml version="1.0" encoding="utf-8"?>
<p:tagLst xmlns:p="http://schemas.openxmlformats.org/presentationml/2006/main">
  <p:tag name="PROBLEMREMARKTITLE" val="ProblemRemarkBoardTitle"/>
</p:tagLst>
</file>

<file path=ppt/tags/tag181.xml><?xml version="1.0" encoding="utf-8"?>
<p:tagLst xmlns:p="http://schemas.openxmlformats.org/presentationml/2006/main">
  <p:tag name="PROBLEMREMARKTITLE" val="ProblemRemarkBoardTitle"/>
</p:tagLst>
</file>

<file path=ppt/tags/tag182.xml><?xml version="1.0" encoding="utf-8"?>
<p:tagLst xmlns:p="http://schemas.openxmlformats.org/presentationml/2006/main">
  <p:tag name="PROBLEMREMARKTITLE" val="ProblemRemarkBoardTitle"/>
</p:tagLst>
</file>

<file path=ppt/tags/tag183.xml><?xml version="1.0" encoding="utf-8"?>
<p:tagLst xmlns:p="http://schemas.openxmlformats.org/presentationml/2006/main">
  <p:tag name="RAINPROBLEM" val="ProblemSetting"/>
  <p:tag name="RAINPROBLEMTYPE" val="MultipleChoiceMA"/>
</p:tagLst>
</file>

<file path=ppt/tags/tag184.xml><?xml version="1.0" encoding="utf-8"?>
<p:tagLst xmlns:p="http://schemas.openxmlformats.org/presentationml/2006/main">
  <p:tag name="RAINPROBLEM" val="MultipleChoiceMA"/>
  <p:tag name="PROBLEMSCORE" val="3.0"/>
  <p:tag name="PROBLEMSCORE_HALF" val="0.0"/>
  <p:tag name="PROBLEMHASREMARK" val="True"/>
  <p:tag name="PROBLEMREMARK" val="实际上是求a中有序子数组中最长的长度。譬如，在[1, 8, 1, 2, 5, 0, 11, 9]中，最长的是[1, 2, 5]，长度为3 。其时间复杂度与a中元素的实际取值状态相关。 1)若a的所有元素是按照降序方式排列。则外层循环n-1次，每次内层只执行一次，整个开销为Ω(n) 2)若a的所有元素是按照升序方式排列。则外层循环n-1次，每次内层需要执行n-i-1次，整个开销为O(n2) 所以，一般来说，时间复杂度是Ω(n)的，也是O(n2)"/>
</p:tagLst>
</file>

<file path=ppt/tags/tag185.xml><?xml version="1.0" encoding="utf-8"?>
<p:tagLst xmlns:p="http://schemas.openxmlformats.org/presentationml/2006/main">
  <p:tag name="RAINPROBLEM" val="ProblemBody"/>
</p:tagLst>
</file>

<file path=ppt/tags/tag186.xml><?xml version="1.0" encoding="utf-8"?>
<p:tagLst xmlns:p="http://schemas.openxmlformats.org/presentationml/2006/main">
  <p:tag name="RAINPROBLEM" val="ProblemBody"/>
</p:tagLst>
</file>

<file path=ppt/tags/tag187.xml><?xml version="1.0" encoding="utf-8"?>
<p:tagLst xmlns:p="http://schemas.openxmlformats.org/presentationml/2006/main">
  <p:tag name="RAINPROBLEM" val="ProblemItem"/>
</p:tagLst>
</file>

<file path=ppt/tags/tag188.xml><?xml version="1.0" encoding="utf-8"?>
<p:tagLst xmlns:p="http://schemas.openxmlformats.org/presentationml/2006/main">
  <p:tag name="RAINPROBLEM" val="ProblemItem"/>
</p:tagLst>
</file>

<file path=ppt/tags/tag189.xml><?xml version="1.0" encoding="utf-8"?>
<p:tagLst xmlns:p="http://schemas.openxmlformats.org/presentationml/2006/main">
  <p:tag name="RAINPROBLEM" val="ProblemSubmit"/>
  <p:tag name="RAINPROBLEMTYPE" val="MultipleChoice"/>
</p:tagLst>
</file>

<file path=ppt/tags/tag19.xml><?xml version="1.0" encoding="utf-8"?>
<p:tagLst xmlns:p="http://schemas.openxmlformats.org/presentationml/2006/main">
  <p:tag name="RAINPROBLEMTYPE" val="ProblemTypeMarker"/>
</p:tagLst>
</file>

<file path=ppt/tags/tag190.xml><?xml version="1.0" encoding="utf-8"?>
<p:tagLst xmlns:p="http://schemas.openxmlformats.org/presentationml/2006/main">
  <p:tag name="RAINPROBLEMTYPE" val="ProblemTypeMarker"/>
</p:tagLst>
</file>

<file path=ppt/tags/tag191.xml><?xml version="1.0" encoding="utf-8"?>
<p:tagLst xmlns:p="http://schemas.openxmlformats.org/presentationml/2006/main">
  <p:tag name="RAINPROBLEMTYPE" val="ProblemTypeMarker"/>
</p:tagLst>
</file>

<file path=ppt/tags/tag192.xml><?xml version="1.0" encoding="utf-8"?>
<p:tagLst xmlns:p="http://schemas.openxmlformats.org/presentationml/2006/main">
  <p:tag name="RAINPROBLEMTYPE" val="ProblemTypeMarker"/>
</p:tagLst>
</file>

<file path=ppt/tags/tag193.xml><?xml version="1.0" encoding="utf-8"?>
<p:tagLst xmlns:p="http://schemas.openxmlformats.org/presentationml/2006/main">
  <p:tag name="RAINPROBLEMTYPE" val="ProblemTypeMarker"/>
</p:tagLst>
</file>

<file path=ppt/tags/tag194.xml><?xml version="1.0" encoding="utf-8"?>
<p:tagLst xmlns:p="http://schemas.openxmlformats.org/presentationml/2006/main">
  <p:tag name="RAINPROBLEMTYPE" val="ProblemTypeMarker"/>
</p:tagLst>
</file>

<file path=ppt/tags/tag195.xml><?xml version="1.0" encoding="utf-8"?>
<p:tagLst xmlns:p="http://schemas.openxmlformats.org/presentationml/2006/main">
  <p:tag name="RAINPROBLEM" val="ProblemSetting"/>
  <p:tag name="RAINPROBLEMTYPE" val="MultipleChoice"/>
</p:tagLst>
</file>

<file path=ppt/tags/tag196.xml><?xml version="1.0" encoding="utf-8"?>
<p:tagLst xmlns:p="http://schemas.openxmlformats.org/presentationml/2006/main">
  <p:tag name="RAINPROBLEM" val="MultipleChoice"/>
  <p:tag name="PROBLEMSCORE" val="1.0"/>
</p:tagLst>
</file>

<file path=ppt/tags/tag197.xml><?xml version="1.0" encoding="utf-8"?>
<p:tagLst xmlns:p="http://schemas.openxmlformats.org/presentationml/2006/main">
  <p:tag name="RAINPROBLEM" val="ProblemBody"/>
</p:tagLst>
</file>

<file path=ppt/tags/tag198.xml><?xml version="1.0" encoding="utf-8"?>
<p:tagLst xmlns:p="http://schemas.openxmlformats.org/presentationml/2006/main">
  <p:tag name="RAINPROBLEM" val="ProblemBody"/>
</p:tagLst>
</file>

<file path=ppt/tags/tag199.xml><?xml version="1.0" encoding="utf-8"?>
<p:tagLst xmlns:p="http://schemas.openxmlformats.org/presentationml/2006/main">
  <p:tag name="RAINPROBLEM" val="ProblemItem"/>
</p:tagLst>
</file>

<file path=ppt/tags/tag2.xml><?xml version="1.0" encoding="utf-8"?>
<p:tagLst xmlns:p="http://schemas.openxmlformats.org/presentationml/2006/main">
  <p:tag name="RAINPROBLEM" val="ProblemBody"/>
</p:tagLst>
</file>

<file path=ppt/tags/tag20.xml><?xml version="1.0" encoding="utf-8"?>
<p:tagLst xmlns:p="http://schemas.openxmlformats.org/presentationml/2006/main">
  <p:tag name="RAINPROBLEMTYPE" val="ProblemTypeMarker"/>
</p:tagLst>
</file>

<file path=ppt/tags/tag200.xml><?xml version="1.0" encoding="utf-8"?>
<p:tagLst xmlns:p="http://schemas.openxmlformats.org/presentationml/2006/main">
  <p:tag name="RAINPROBLEM" val="ProblemItem"/>
</p:tagLst>
</file>

<file path=ppt/tags/tag201.xml><?xml version="1.0" encoding="utf-8"?>
<p:tagLst xmlns:p="http://schemas.openxmlformats.org/presentationml/2006/main">
  <p:tag name="RAINPROBLEM" val="ProblemSubmit"/>
  <p:tag name="RAINPROBLEMTYPE" val="MultipleChoice"/>
</p:tagLst>
</file>

<file path=ppt/tags/tag202.xml><?xml version="1.0" encoding="utf-8"?>
<p:tagLst xmlns:p="http://schemas.openxmlformats.org/presentationml/2006/main">
  <p:tag name="RAINPROBLEMTYPE" val="ProblemTypeMarker"/>
</p:tagLst>
</file>

<file path=ppt/tags/tag203.xml><?xml version="1.0" encoding="utf-8"?>
<p:tagLst xmlns:p="http://schemas.openxmlformats.org/presentationml/2006/main">
  <p:tag name="RAINPROBLEMTYPE" val="ProblemTypeMarker"/>
</p:tagLst>
</file>

<file path=ppt/tags/tag204.xml><?xml version="1.0" encoding="utf-8"?>
<p:tagLst xmlns:p="http://schemas.openxmlformats.org/presentationml/2006/main">
  <p:tag name="RAINPROBLEMTYPE" val="ProblemTypeMarker"/>
</p:tagLst>
</file>

<file path=ppt/tags/tag205.xml><?xml version="1.0" encoding="utf-8"?>
<p:tagLst xmlns:p="http://schemas.openxmlformats.org/presentationml/2006/main">
  <p:tag name="RAINPROBLEMTYPE" val="ProblemTypeMarker"/>
</p:tagLst>
</file>

<file path=ppt/tags/tag206.xml><?xml version="1.0" encoding="utf-8"?>
<p:tagLst xmlns:p="http://schemas.openxmlformats.org/presentationml/2006/main">
  <p:tag name="RAINPROBLEMTYPE" val="ProblemTypeMarker"/>
</p:tagLst>
</file>

<file path=ppt/tags/tag207.xml><?xml version="1.0" encoding="utf-8"?>
<p:tagLst xmlns:p="http://schemas.openxmlformats.org/presentationml/2006/main">
  <p:tag name="RAINPROBLEM" val="ProblemSetting"/>
  <p:tag name="RAINPROBLEMTYPE" val="MultipleChoice"/>
</p:tagLst>
</file>

<file path=ppt/tags/tag208.xml><?xml version="1.0" encoding="utf-8"?>
<p:tagLst xmlns:p="http://schemas.openxmlformats.org/presentationml/2006/main">
  <p:tag name="RAINPROBLEM" val="MultipleChoice"/>
  <p:tag name="PROBLEMSCORE" val="1.0"/>
</p:tagLst>
</file>

<file path=ppt/tags/tag21.xml><?xml version="1.0" encoding="utf-8"?>
<p:tagLst xmlns:p="http://schemas.openxmlformats.org/presentationml/2006/main">
  <p:tag name="RAINPROBLEMTYPE" val="ProblemTypeMarker"/>
</p:tagLst>
</file>

<file path=ppt/tags/tag22.xml><?xml version="1.0" encoding="utf-8"?>
<p:tagLst xmlns:p="http://schemas.openxmlformats.org/presentationml/2006/main">
  <p:tag name="RAINPROBLEM" val="ProblemSetting"/>
  <p:tag name="RAINPROBLEMTYPE" val="MultipleChoiceMA"/>
</p:tagLst>
</file>

<file path=ppt/tags/tag23.xml><?xml version="1.0" encoding="utf-8"?>
<p:tagLst xmlns:p="http://schemas.openxmlformats.org/presentationml/2006/main">
  <p:tag name="RAINPROBLEM" val="MultipleChoiceMA"/>
  <p:tag name="PROBLEMSCORE" val="1.0"/>
  <p:tag name="RAINPROBLEMTYPE" val="MultipleChoiceMA"/>
  <p:tag name="PROBLEMSCORE_HALF" val="0.0"/>
</p:tagLst>
</file>

<file path=ppt/tags/tag24.xml><?xml version="1.0" encoding="utf-8"?>
<p:tagLst xmlns:p="http://schemas.openxmlformats.org/presentationml/2006/main">
  <p:tag name="RAINPROBLEM" val="ProblemBody"/>
</p:tagLst>
</file>

<file path=ppt/tags/tag25.xml><?xml version="1.0" encoding="utf-8"?>
<p:tagLst xmlns:p="http://schemas.openxmlformats.org/presentationml/2006/main">
  <p:tag name="RAINPROBLEM" val="ProblemItem"/>
</p:tagLst>
</file>

<file path=ppt/tags/tag26.xml><?xml version="1.0" encoding="utf-8"?>
<p:tagLst xmlns:p="http://schemas.openxmlformats.org/presentationml/2006/main">
  <p:tag name="RAINPROBLEM" val="ProblemItem"/>
</p:tagLst>
</file>

<file path=ppt/tags/tag27.xml><?xml version="1.0" encoding="utf-8"?>
<p:tagLst xmlns:p="http://schemas.openxmlformats.org/presentationml/2006/main">
  <p:tag name="RAINPROBLEM" val="ProblemItem"/>
</p:tagLst>
</file>

<file path=ppt/tags/tag28.xml><?xml version="1.0" encoding="utf-8"?>
<p:tagLst xmlns:p="http://schemas.openxmlformats.org/presentationml/2006/main">
  <p:tag name="RAINPROBLEM" val="ProblemItem"/>
</p:tagLst>
</file>

<file path=ppt/tags/tag29.xml><?xml version="1.0" encoding="utf-8"?>
<p:tagLst xmlns:p="http://schemas.openxmlformats.org/presentationml/2006/main">
  <p:tag name="RAINPROBLEM" val="ProblemBullet"/>
  <p:tag name="RAINPROBLEMTYPE" val="MultipleChoiceMA"/>
  <p:tag name="RAINBULLET" val="Correct"/>
</p:tagLst>
</file>

<file path=ppt/tags/tag3.xml><?xml version="1.0" encoding="utf-8"?>
<p:tagLst xmlns:p="http://schemas.openxmlformats.org/presentationml/2006/main">
  <p:tag name="RAINPROBLEM" val="ProblemBody"/>
</p:tagLst>
</file>

<file path=ppt/tags/tag30.xml><?xml version="1.0" encoding="utf-8"?>
<p:tagLst xmlns:p="http://schemas.openxmlformats.org/presentationml/2006/main">
  <p:tag name="RAINPROBLEM" val="ProblemBullet"/>
  <p:tag name="RAINPROBLEMTYPE" val="MultipleChoiceMA"/>
  <p:tag name="RAINBULLET" val="Correct"/>
</p:tagLst>
</file>

<file path=ppt/tags/tag31.xml><?xml version="1.0" encoding="utf-8"?>
<p:tagLst xmlns:p="http://schemas.openxmlformats.org/presentationml/2006/main">
  <p:tag name="RAINPROBLEM" val="ProblemBullet"/>
  <p:tag name="RAINPROBLEMTYPE" val="MultipleChoiceMA"/>
  <p:tag name="RAINBULLET" val="Correct"/>
</p:tagLst>
</file>

<file path=ppt/tags/tag32.xml><?xml version="1.0" encoding="utf-8"?>
<p:tagLst xmlns:p="http://schemas.openxmlformats.org/presentationml/2006/main">
  <p:tag name="RAINPROBLEM" val="ProblemBullet"/>
  <p:tag name="RAINPROBLEMTYPE" val="MultipleChoiceMA"/>
  <p:tag name="RAINBULLET" val="Correct"/>
</p:tagLst>
</file>

<file path=ppt/tags/tag33.xml><?xml version="1.0" encoding="utf-8"?>
<p:tagLst xmlns:p="http://schemas.openxmlformats.org/presentationml/2006/main">
  <p:tag name="RAINPROBLEM" val="ProblemSubmit"/>
  <p:tag name="RAINPROBLEMTYPE" val="MultipleChoiceMA"/>
</p:tagLst>
</file>

<file path=ppt/tags/tag34.xml><?xml version="1.0" encoding="utf-8"?>
<p:tagLst xmlns:p="http://schemas.openxmlformats.org/presentationml/2006/main">
  <p:tag name="RAINPROBLEM" val="ProblemRemarkBoard"/>
</p:tagLst>
</file>

<file path=ppt/tags/tag35.xml><?xml version="1.0" encoding="utf-8"?>
<p:tagLst xmlns:p="http://schemas.openxmlformats.org/presentationml/2006/main">
  <p:tag name="PROBLEMREMARKTITLE" val="ProblemRemarkBoardTitle"/>
</p:tagLst>
</file>

<file path=ppt/tags/tag36.xml><?xml version="1.0" encoding="utf-8"?>
<p:tagLst xmlns:p="http://schemas.openxmlformats.org/presentationml/2006/main">
  <p:tag name="PROBLEMREMARKTITLE" val="ProblemRemarkBoardTitle"/>
</p:tagLst>
</file>

<file path=ppt/tags/tag37.xml><?xml version="1.0" encoding="utf-8"?>
<p:tagLst xmlns:p="http://schemas.openxmlformats.org/presentationml/2006/main">
  <p:tag name="PROBLEMREMARKTITLE" val="ProblemRemarkBoardTitle"/>
</p:tagLst>
</file>

<file path=ppt/tags/tag38.xml><?xml version="1.0" encoding="utf-8"?>
<p:tagLst xmlns:p="http://schemas.openxmlformats.org/presentationml/2006/main">
  <p:tag name="PROBLEMREMARKTITLE" val="ProblemRemarkBoardTitle"/>
</p:tagLst>
</file>

<file path=ppt/tags/tag39.xml><?xml version="1.0" encoding="utf-8"?>
<p:tagLst xmlns:p="http://schemas.openxmlformats.org/presentationml/2006/main">
  <p:tag name="PROBLEMREMARKTITLE" val="ProblemRemarkBoardTip"/>
</p:tagLst>
</file>

<file path=ppt/tags/tag4.xml><?xml version="1.0" encoding="utf-8"?>
<p:tagLst xmlns:p="http://schemas.openxmlformats.org/presentationml/2006/main">
  <p:tag name="RAINPROBLEM" val="ProblemItem"/>
</p:tagLst>
</file>

<file path=ppt/tags/tag40.xml><?xml version="1.0" encoding="utf-8"?>
<p:tagLst xmlns:p="http://schemas.openxmlformats.org/presentationml/2006/main">
  <p:tag name="RAINPROBLEM" val="ProblemRemark"/>
</p:tagLst>
</file>

<file path=ppt/tags/tag41.xml><?xml version="1.0" encoding="utf-8"?>
<p:tagLst xmlns:p="http://schemas.openxmlformats.org/presentationml/2006/main">
  <p:tag name="PROBLEMREMARKTITLE" val="ProblemRemarkBoardTitle"/>
</p:tagLst>
</file>

<file path=ppt/tags/tag42.xml><?xml version="1.0" encoding="utf-8"?>
<p:tagLst xmlns:p="http://schemas.openxmlformats.org/presentationml/2006/main">
  <p:tag name="PROBLEMREMARKTITLE" val="ProblemRemarkBoardTitle"/>
</p:tagLst>
</file>

<file path=ppt/tags/tag43.xml><?xml version="1.0" encoding="utf-8"?>
<p:tagLst xmlns:p="http://schemas.openxmlformats.org/presentationml/2006/main">
  <p:tag name="PROBLEMREMARKTITLE" val="ProblemRemarkBoardTitle"/>
</p:tagLst>
</file>

<file path=ppt/tags/tag44.xml><?xml version="1.0" encoding="utf-8"?>
<p:tagLst xmlns:p="http://schemas.openxmlformats.org/presentationml/2006/main">
  <p:tag name="PROBLEMREMARKTITLE" val="ProblemRemarkBoardTitle"/>
</p:tagLst>
</file>

<file path=ppt/tags/tag45.xml><?xml version="1.0" encoding="utf-8"?>
<p:tagLst xmlns:p="http://schemas.openxmlformats.org/presentationml/2006/main">
  <p:tag name="PROBLEMREMARKTITLE" val="ProblemRemarkBoardTitle"/>
</p:tagLst>
</file>

<file path=ppt/tags/tag46.xml><?xml version="1.0" encoding="utf-8"?>
<p:tagLst xmlns:p="http://schemas.openxmlformats.org/presentationml/2006/main">
  <p:tag name="PROBLEMREMARKTITLE" val="ProblemRemarkBoardTitle"/>
</p:tagLst>
</file>

<file path=ppt/tags/tag47.xml><?xml version="1.0" encoding="utf-8"?>
<p:tagLst xmlns:p="http://schemas.openxmlformats.org/presentationml/2006/main">
  <p:tag name="PROBLEMREMARKTITLE" val="ProblemRemarkBoardTitle"/>
</p:tagLst>
</file>

<file path=ppt/tags/tag48.xml><?xml version="1.0" encoding="utf-8"?>
<p:tagLst xmlns:p="http://schemas.openxmlformats.org/presentationml/2006/main">
  <p:tag name="PROBLEMREMARKTITLE" val="ProblemRemarkBoardTitle"/>
</p:tagLst>
</file>

<file path=ppt/tags/tag49.xml><?xml version="1.0" encoding="utf-8"?>
<p:tagLst xmlns:p="http://schemas.openxmlformats.org/presentationml/2006/main">
  <p:tag name="PROBLEMREMARKTITLE" val="ProblemRemarkBoardTitle"/>
</p:tagLst>
</file>

<file path=ppt/tags/tag5.xml><?xml version="1.0" encoding="utf-8"?>
<p:tagLst xmlns:p="http://schemas.openxmlformats.org/presentationml/2006/main">
  <p:tag name="RAINPROBLEM" val="ProblemItem"/>
</p:tagLst>
</file>

<file path=ppt/tags/tag50.xml><?xml version="1.0" encoding="utf-8"?>
<p:tagLst xmlns:p="http://schemas.openxmlformats.org/presentationml/2006/main">
  <p:tag name="PROBLEMREMARKTITLE" val="ProblemRemarkBoardTitle"/>
</p:tagLst>
</file>

<file path=ppt/tags/tag51.xml><?xml version="1.0" encoding="utf-8"?>
<p:tagLst xmlns:p="http://schemas.openxmlformats.org/presentationml/2006/main">
  <p:tag name="PROBLEMREMARKTITLE" val="ProblemRemarkBoardTitle"/>
</p:tagLst>
</file>

<file path=ppt/tags/tag52.xml><?xml version="1.0" encoding="utf-8"?>
<p:tagLst xmlns:p="http://schemas.openxmlformats.org/presentationml/2006/main">
  <p:tag name="PROBLEMREMARKTITLE" val="ProblemRemarkBoardTitle"/>
</p:tagLst>
</file>

<file path=ppt/tags/tag53.xml><?xml version="1.0" encoding="utf-8"?>
<p:tagLst xmlns:p="http://schemas.openxmlformats.org/presentationml/2006/main">
  <p:tag name="PROBLEMREMARKTITLE" val="ProblemRemarkBoardTitle"/>
</p:tagLst>
</file>

<file path=ppt/tags/tag54.xml><?xml version="1.0" encoding="utf-8"?>
<p:tagLst xmlns:p="http://schemas.openxmlformats.org/presentationml/2006/main">
  <p:tag name="PROBLEMREMARKTITLE" val="ProblemRemarkBoardTitle"/>
</p:tagLst>
</file>

<file path=ppt/tags/tag55.xml><?xml version="1.0" encoding="utf-8"?>
<p:tagLst xmlns:p="http://schemas.openxmlformats.org/presentationml/2006/main">
  <p:tag name="PROBLEMREMARKTITLE" val="ProblemRemarkBoardTitle"/>
</p:tagLst>
</file>

<file path=ppt/tags/tag56.xml><?xml version="1.0" encoding="utf-8"?>
<p:tagLst xmlns:p="http://schemas.openxmlformats.org/presentationml/2006/main">
  <p:tag name="PROBLEMREMARKTITLE" val="ProblemRemarkBoardTitle"/>
</p:tagLst>
</file>

<file path=ppt/tags/tag57.xml><?xml version="1.0" encoding="utf-8"?>
<p:tagLst xmlns:p="http://schemas.openxmlformats.org/presentationml/2006/main">
  <p:tag name="PROBLEMREMARKTITLE" val="ProblemRemarkBoardTitle"/>
</p:tagLst>
</file>

<file path=ppt/tags/tag58.xml><?xml version="1.0" encoding="utf-8"?>
<p:tagLst xmlns:p="http://schemas.openxmlformats.org/presentationml/2006/main">
  <p:tag name="PROBLEMREMARKTITLE" val="ProblemRemarkBoardTitle"/>
</p:tagLst>
</file>

<file path=ppt/tags/tag59.xml><?xml version="1.0" encoding="utf-8"?>
<p:tagLst xmlns:p="http://schemas.openxmlformats.org/presentationml/2006/main">
  <p:tag name="PROBLEMREMARKTITLE" val="ProblemRemarkBoardTitle"/>
</p:tagLst>
</file>

<file path=ppt/tags/tag6.xml><?xml version="1.0" encoding="utf-8"?>
<p:tagLst xmlns:p="http://schemas.openxmlformats.org/presentationml/2006/main">
  <p:tag name="RAINPROBLEM" val="ProblemItem"/>
</p:tagLst>
</file>

<file path=ppt/tags/tag60.xml><?xml version="1.0" encoding="utf-8"?>
<p:tagLst xmlns:p="http://schemas.openxmlformats.org/presentationml/2006/main">
  <p:tag name="PROBLEMREMARKTITLE" val="ProblemRemarkBoardTitle"/>
</p:tagLst>
</file>

<file path=ppt/tags/tag61.xml><?xml version="1.0" encoding="utf-8"?>
<p:tagLst xmlns:p="http://schemas.openxmlformats.org/presentationml/2006/main">
  <p:tag name="PROBLEMREMARKTITLE" val="ProblemRemarkBoardTitle"/>
</p:tagLst>
</file>

<file path=ppt/tags/tag62.xml><?xml version="1.0" encoding="utf-8"?>
<p:tagLst xmlns:p="http://schemas.openxmlformats.org/presentationml/2006/main">
  <p:tag name="PROBLEMREMARKTITLE" val="ProblemRemarkBoardTitle"/>
</p:tagLst>
</file>

<file path=ppt/tags/tag63.xml><?xml version="1.0" encoding="utf-8"?>
<p:tagLst xmlns:p="http://schemas.openxmlformats.org/presentationml/2006/main">
  <p:tag name="PROBLEMREMARKTITLE" val="ProblemRemarkBoardTitle"/>
</p:tagLst>
</file>

<file path=ppt/tags/tag64.xml><?xml version="1.0" encoding="utf-8"?>
<p:tagLst xmlns:p="http://schemas.openxmlformats.org/presentationml/2006/main">
  <p:tag name="PROBLEMREMARKTITLE" val="ProblemRemarkBoardTitle"/>
</p:tagLst>
</file>

<file path=ppt/tags/tag65.xml><?xml version="1.0" encoding="utf-8"?>
<p:tagLst xmlns:p="http://schemas.openxmlformats.org/presentationml/2006/main">
  <p:tag name="PROBLEMREMARKTITLE" val="ProblemRemarkBoardTitle"/>
</p:tagLst>
</file>

<file path=ppt/tags/tag66.xml><?xml version="1.0" encoding="utf-8"?>
<p:tagLst xmlns:p="http://schemas.openxmlformats.org/presentationml/2006/main">
  <p:tag name="PROBLEMREMARKTITLE" val="ProblemRemarkBoardTitle"/>
</p:tagLst>
</file>

<file path=ppt/tags/tag67.xml><?xml version="1.0" encoding="utf-8"?>
<p:tagLst xmlns:p="http://schemas.openxmlformats.org/presentationml/2006/main">
  <p:tag name="PROBLEMREMARKTITLE" val="ProblemRemarkBoardTitle"/>
</p:tagLst>
</file>

<file path=ppt/tags/tag68.xml><?xml version="1.0" encoding="utf-8"?>
<p:tagLst xmlns:p="http://schemas.openxmlformats.org/presentationml/2006/main">
  <p:tag name="PROBLEMREMARKTITLE" val="ProblemRemarkBoardTitle"/>
</p:tagLst>
</file>

<file path=ppt/tags/tag69.xml><?xml version="1.0" encoding="utf-8"?>
<p:tagLst xmlns:p="http://schemas.openxmlformats.org/presentationml/2006/main">
  <p:tag name="PROBLEMREMARKTITLE" val="ProblemRemarkBoardTitle"/>
</p:tagLst>
</file>

<file path=ppt/tags/tag7.xml><?xml version="1.0" encoding="utf-8"?>
<p:tagLst xmlns:p="http://schemas.openxmlformats.org/presentationml/2006/main">
  <p:tag name="RAINPROBLEM" val="ProblemItem"/>
</p:tagLst>
</file>

<file path=ppt/tags/tag70.xml><?xml version="1.0" encoding="utf-8"?>
<p:tagLst xmlns:p="http://schemas.openxmlformats.org/presentationml/2006/main">
  <p:tag name="PROBLEMREMARKTITLE" val="ProblemRemarkBoardTitle"/>
</p:tagLst>
</file>

<file path=ppt/tags/tag71.xml><?xml version="1.0" encoding="utf-8"?>
<p:tagLst xmlns:p="http://schemas.openxmlformats.org/presentationml/2006/main">
  <p:tag name="PROBLEMREMARKTITLE" val="ProblemRemarkBoardTitle"/>
</p:tagLst>
</file>

<file path=ppt/tags/tag72.xml><?xml version="1.0" encoding="utf-8"?>
<p:tagLst xmlns:p="http://schemas.openxmlformats.org/presentationml/2006/main">
  <p:tag name="PROBLEMREMARKTITLE" val="ProblemRemarkBoardTitle"/>
</p:tagLst>
</file>

<file path=ppt/tags/tag73.xml><?xml version="1.0" encoding="utf-8"?>
<p:tagLst xmlns:p="http://schemas.openxmlformats.org/presentationml/2006/main">
  <p:tag name="PROBLEMREMARKTITLE" val="ProblemRemarkBoardTitle"/>
</p:tagLst>
</file>

<file path=ppt/tags/tag74.xml><?xml version="1.0" encoding="utf-8"?>
<p:tagLst xmlns:p="http://schemas.openxmlformats.org/presentationml/2006/main">
  <p:tag name="PROBLEMREMARKTITLE" val="ProblemRemarkBoardTitle"/>
</p:tagLst>
</file>

<file path=ppt/tags/tag75.xml><?xml version="1.0" encoding="utf-8"?>
<p:tagLst xmlns:p="http://schemas.openxmlformats.org/presentationml/2006/main">
  <p:tag name="PROBLEMREMARKTITLE" val="ProblemRemarkBoardTitle"/>
</p:tagLst>
</file>

<file path=ppt/tags/tag76.xml><?xml version="1.0" encoding="utf-8"?>
<p:tagLst xmlns:p="http://schemas.openxmlformats.org/presentationml/2006/main">
  <p:tag name="PROBLEMREMARKTITLE" val="ProblemRemarkBoardTitle"/>
</p:tagLst>
</file>

<file path=ppt/tags/tag77.xml><?xml version="1.0" encoding="utf-8"?>
<p:tagLst xmlns:p="http://schemas.openxmlformats.org/presentationml/2006/main">
  <p:tag name="PROBLEMREMARKTITLE" val="ProblemRemarkBoardTitle"/>
</p:tagLst>
</file>

<file path=ppt/tags/tag78.xml><?xml version="1.0" encoding="utf-8"?>
<p:tagLst xmlns:p="http://schemas.openxmlformats.org/presentationml/2006/main">
  <p:tag name="PROBLEMREMARKTITLE" val="ProblemRemarkBoardTitle"/>
</p:tagLst>
</file>

<file path=ppt/tags/tag79.xml><?xml version="1.0" encoding="utf-8"?>
<p:tagLst xmlns:p="http://schemas.openxmlformats.org/presentationml/2006/main">
  <p:tag name="PROBLEMREMARKTITLE" val="ProblemRemarkBoardTitle"/>
</p:tagLst>
</file>

<file path=ppt/tags/tag8.xml><?xml version="1.0" encoding="utf-8"?>
<p:tagLst xmlns:p="http://schemas.openxmlformats.org/presentationml/2006/main">
  <p:tag name="RAINPROBLEM" val="ProblemItem"/>
</p:tagLst>
</file>

<file path=ppt/tags/tag80.xml><?xml version="1.0" encoding="utf-8"?>
<p:tagLst xmlns:p="http://schemas.openxmlformats.org/presentationml/2006/main">
  <p:tag name="PROBLEMREMARKTITLE" val="ProblemRemarkBoardTitle"/>
</p:tagLst>
</file>

<file path=ppt/tags/tag81.xml><?xml version="1.0" encoding="utf-8"?>
<p:tagLst xmlns:p="http://schemas.openxmlformats.org/presentationml/2006/main">
  <p:tag name="PROBLEMREMARKTITLE" val="ProblemRemarkBoardTitle"/>
</p:tagLst>
</file>

<file path=ppt/tags/tag82.xml><?xml version="1.0" encoding="utf-8"?>
<p:tagLst xmlns:p="http://schemas.openxmlformats.org/presentationml/2006/main">
  <p:tag name="PROBLEMREMARKTITLE" val="ProblemRemarkBoardTitle"/>
</p:tagLst>
</file>

<file path=ppt/tags/tag83.xml><?xml version="1.0" encoding="utf-8"?>
<p:tagLst xmlns:p="http://schemas.openxmlformats.org/presentationml/2006/main">
  <p:tag name="PROBLEMREMARKTITLE" val="ProblemRemarkBoardTitle"/>
</p:tagLst>
</file>

<file path=ppt/tags/tag84.xml><?xml version="1.0" encoding="utf-8"?>
<p:tagLst xmlns:p="http://schemas.openxmlformats.org/presentationml/2006/main">
  <p:tag name="PROBLEMREMARKTITLE" val="ProblemRemarkBoardTitle"/>
</p:tagLst>
</file>

<file path=ppt/tags/tag85.xml><?xml version="1.0" encoding="utf-8"?>
<p:tagLst xmlns:p="http://schemas.openxmlformats.org/presentationml/2006/main">
  <p:tag name="PROBLEMREMARKTITLE" val="ProblemRemarkBoardTitle"/>
</p:tagLst>
</file>

<file path=ppt/tags/tag86.xml><?xml version="1.0" encoding="utf-8"?>
<p:tagLst xmlns:p="http://schemas.openxmlformats.org/presentationml/2006/main">
  <p:tag name="PROBLEMREMARKTITLE" val="ProblemRemarkBoardTitle"/>
</p:tagLst>
</file>

<file path=ppt/tags/tag87.xml><?xml version="1.0" encoding="utf-8"?>
<p:tagLst xmlns:p="http://schemas.openxmlformats.org/presentationml/2006/main">
  <p:tag name="PROBLEMREMARKTITLE" val="ProblemRemarkBoardTitle"/>
</p:tagLst>
</file>

<file path=ppt/tags/tag88.xml><?xml version="1.0" encoding="utf-8"?>
<p:tagLst xmlns:p="http://schemas.openxmlformats.org/presentationml/2006/main">
  <p:tag name="PROBLEMREMARKTITLE" val="ProblemRemarkBoardTitle"/>
</p:tagLst>
</file>

<file path=ppt/tags/tag89.xml><?xml version="1.0" encoding="utf-8"?>
<p:tagLst xmlns:p="http://schemas.openxmlformats.org/presentationml/2006/main">
  <p:tag name="PROBLEMREMARKTITLE" val="ProblemRemarkBoardTitle"/>
</p:tagLst>
</file>

<file path=ppt/tags/tag9.xml><?xml version="1.0" encoding="utf-8"?>
<p:tagLst xmlns:p="http://schemas.openxmlformats.org/presentationml/2006/main">
  <p:tag name="RAINPROBLEM" val="ProblemItem"/>
</p:tagLst>
</file>

<file path=ppt/tags/tag90.xml><?xml version="1.0" encoding="utf-8"?>
<p:tagLst xmlns:p="http://schemas.openxmlformats.org/presentationml/2006/main">
  <p:tag name="PROBLEMREMARKTITLE" val="ProblemRemarkBoardTitle"/>
</p:tagLst>
</file>

<file path=ppt/tags/tag91.xml><?xml version="1.0" encoding="utf-8"?>
<p:tagLst xmlns:p="http://schemas.openxmlformats.org/presentationml/2006/main">
  <p:tag name="PROBLEMREMARKTITLE" val="ProblemRemarkBoardTitle"/>
</p:tagLst>
</file>

<file path=ppt/tags/tag92.xml><?xml version="1.0" encoding="utf-8"?>
<p:tagLst xmlns:p="http://schemas.openxmlformats.org/presentationml/2006/main">
  <p:tag name="PROBLEMREMARKTITLE" val="ProblemRemarkBoardTitle"/>
</p:tagLst>
</file>

<file path=ppt/tags/tag93.xml><?xml version="1.0" encoding="utf-8"?>
<p:tagLst xmlns:p="http://schemas.openxmlformats.org/presentationml/2006/main">
  <p:tag name="PROBLEMREMARKTITLE" val="ProblemRemarkBoardTitle"/>
</p:tagLst>
</file>

<file path=ppt/tags/tag94.xml><?xml version="1.0" encoding="utf-8"?>
<p:tagLst xmlns:p="http://schemas.openxmlformats.org/presentationml/2006/main">
  <p:tag name="PROBLEMREMARKTITLE" val="ProblemRemarkBoardTitle"/>
</p:tagLst>
</file>

<file path=ppt/tags/tag95.xml><?xml version="1.0" encoding="utf-8"?>
<p:tagLst xmlns:p="http://schemas.openxmlformats.org/presentationml/2006/main">
  <p:tag name="PROBLEMREMARKTITLE" val="ProblemRemarkBoardTitle"/>
</p:tagLst>
</file>

<file path=ppt/tags/tag96.xml><?xml version="1.0" encoding="utf-8"?>
<p:tagLst xmlns:p="http://schemas.openxmlformats.org/presentationml/2006/main">
  <p:tag name="PROBLEMREMARKTITLE" val="ProblemRemarkBoardTitle"/>
</p:tagLst>
</file>

<file path=ppt/tags/tag97.xml><?xml version="1.0" encoding="utf-8"?>
<p:tagLst xmlns:p="http://schemas.openxmlformats.org/presentationml/2006/main">
  <p:tag name="PROBLEMREMARKTITLE" val="ProblemRemarkBoardTitle"/>
</p:tagLst>
</file>

<file path=ppt/tags/tag98.xml><?xml version="1.0" encoding="utf-8"?>
<p:tagLst xmlns:p="http://schemas.openxmlformats.org/presentationml/2006/main">
  <p:tag name="PROBLEMREMARKTITLE" val="ProblemRemarkBoardTitle"/>
</p:tagLst>
</file>

<file path=ppt/tags/tag99.xml><?xml version="1.0" encoding="utf-8"?>
<p:tagLst xmlns:p="http://schemas.openxmlformats.org/presentationml/2006/main">
  <p:tag name="PROBLEMREMARKTITLE" val="ProblemRemarkBoardTitle"/>
</p:tagLst>
</file>

<file path=ppt/theme/theme1.xml><?xml version="1.0" encoding="utf-8"?>
<a:theme xmlns:a="http://schemas.openxmlformats.org/drawingml/2006/main" name="1_量质融合大数据管理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7_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8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量质融合大数据管理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6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ch1</Template>
  <TotalTime>0</TotalTime>
  <Words>17173</Words>
  <Application>WPS 演示</Application>
  <PresentationFormat>全屏显示(4:3)</PresentationFormat>
  <Paragraphs>1055</Paragraphs>
  <Slides>71</Slides>
  <Notes>61</Notes>
  <HiddenSlides>1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12</vt:i4>
      </vt:variant>
      <vt:variant>
        <vt:lpstr>幻灯片标题</vt:lpstr>
      </vt:variant>
      <vt:variant>
        <vt:i4>71</vt:i4>
      </vt:variant>
    </vt:vector>
  </HeadingPairs>
  <TitlesOfParts>
    <vt:vector size="104" baseType="lpstr">
      <vt:lpstr>Arial</vt:lpstr>
      <vt:lpstr>宋体</vt:lpstr>
      <vt:lpstr>Wingdings</vt:lpstr>
      <vt:lpstr>Times New Roman</vt:lpstr>
      <vt:lpstr>Calibri</vt:lpstr>
      <vt:lpstr>方正姚体</vt:lpstr>
      <vt:lpstr>Arial</vt:lpstr>
      <vt:lpstr>Calibri</vt:lpstr>
      <vt:lpstr>楷体</vt:lpstr>
      <vt:lpstr>Tahoma</vt:lpstr>
      <vt:lpstr>Wingdings</vt:lpstr>
      <vt:lpstr>Cambria Math</vt:lpstr>
      <vt:lpstr>Symbol</vt:lpstr>
      <vt:lpstr>Copperplate Gothic Bold</vt:lpstr>
      <vt:lpstr>Comic Sans MS</vt:lpstr>
      <vt:lpstr>Courier</vt:lpstr>
      <vt:lpstr>Courier New</vt:lpstr>
      <vt:lpstr>黑体</vt:lpstr>
      <vt:lpstr>微软雅黑</vt:lpstr>
      <vt:lpstr>Arial Unicode MS</vt:lpstr>
      <vt:lpstr>黑体-简</vt:lpstr>
      <vt:lpstr>1_量质融合大数据管理</vt:lpstr>
      <vt:lpstr>量质融合大数据管理</vt:lpstr>
      <vt:lpstr>Office 主题</vt:lpstr>
      <vt:lpstr>1_Office 主题</vt:lpstr>
      <vt:lpstr>2_Office 主题</vt:lpstr>
      <vt:lpstr>3_Office 主题</vt:lpstr>
      <vt:lpstr>4_Office 主题</vt:lpstr>
      <vt:lpstr>5_Office 主题</vt:lpstr>
      <vt:lpstr>6_Office 主题</vt:lpstr>
      <vt:lpstr>7_Office 主题</vt:lpstr>
      <vt:lpstr>8_Office 主题</vt:lpstr>
      <vt:lpstr>Office 主题​​</vt:lpstr>
      <vt:lpstr>第2章 数学基础</vt:lpstr>
      <vt:lpstr>PowerPoint 演示文稿</vt:lpstr>
      <vt:lpstr>PowerPoint 演示文稿</vt:lpstr>
      <vt:lpstr>一些符号</vt:lpstr>
      <vt:lpstr>PowerPoint 演示文稿</vt:lpstr>
      <vt:lpstr>增长的阶</vt:lpstr>
      <vt:lpstr>增长的阶</vt:lpstr>
      <vt:lpstr>PowerPoint 演示文稿</vt:lpstr>
      <vt:lpstr>增长函数</vt:lpstr>
      <vt:lpstr>PowerPoint 演示文稿</vt:lpstr>
      <vt:lpstr>函数的例子</vt:lpstr>
      <vt:lpstr>函数的例子</vt:lpstr>
      <vt:lpstr>低阶函数集合</vt:lpstr>
      <vt:lpstr>和的关系</vt:lpstr>
      <vt:lpstr>高阶函数集合</vt:lpstr>
      <vt:lpstr>关于 标记</vt:lpstr>
      <vt:lpstr>O, , 标记的关系</vt:lpstr>
      <vt:lpstr>严格低阶函数</vt:lpstr>
      <vt:lpstr>PowerPoint 演示文稿</vt:lpstr>
      <vt:lpstr>关于o标记</vt:lpstr>
      <vt:lpstr>严格高阶函数集合</vt:lpstr>
      <vt:lpstr>渐进符号的性质</vt:lpstr>
      <vt:lpstr>不同的增长记号对比</vt:lpstr>
      <vt:lpstr>PowerPoint 演示文稿</vt:lpstr>
      <vt:lpstr>随堂测验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为什么需要和式的估计与界限 插入排序的复杂性分析</vt:lpstr>
      <vt:lpstr>插入排序的复杂性分析（续）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确定级数中各项的界 </vt:lpstr>
      <vt:lpstr>PowerPoint 演示文稿</vt:lpstr>
      <vt:lpstr>分裂求和 </vt:lpstr>
      <vt:lpstr>PowerPoint 演示文稿</vt:lpstr>
      <vt:lpstr>PowerPoint 演示文稿</vt:lpstr>
      <vt:lpstr>积分求和的近似 </vt:lpstr>
      <vt:lpstr>积分求和的近似 </vt:lpstr>
      <vt:lpstr>PowerPoint 演示文稿</vt:lpstr>
      <vt:lpstr>PowerPoint 演示文稿</vt:lpstr>
      <vt:lpstr>PowerPoint 演示文稿</vt:lpstr>
      <vt:lpstr>递归方程</vt:lpstr>
      <vt:lpstr>递归方程的初始条件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Master 定理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gaohong</dc:creator>
  <cp:lastModifiedBy>大宇哥</cp:lastModifiedBy>
  <cp:revision>1022</cp:revision>
  <cp:lastPrinted>2021-08-27T07:52:00Z</cp:lastPrinted>
  <dcterms:created xsi:type="dcterms:W3CDTF">2020-09-02T16:42:00Z</dcterms:created>
  <dcterms:modified xsi:type="dcterms:W3CDTF">2025-03-13T12:29:17Z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2052-12.1.0.20305</vt:lpwstr>
  </property>
  <property fmtid="{D5CDD505-2E9C-101B-9397-08002B2CF9AE}" pid="3" name="ICV">
    <vt:lpwstr>ED812C41192149B4B6649F56CB38AAC3_12</vt:lpwstr>
  </property>
</Properties>
</file>